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99" r:id="rId2"/>
    <p:sldId id="300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29C0F97A-BAFD-436B-A274-D9C418C2F8F8}">
          <p14:sldIdLst>
            <p14:sldId id="299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0203xxxx" initials="R" lastIdx="1" clrIdx="0">
    <p:extLst>
      <p:ext uri="{19B8F6BF-5375-455C-9EA6-DF929625EA0E}">
        <p15:presenceInfo xmlns:p15="http://schemas.microsoft.com/office/powerpoint/2012/main" userId="R0203xxx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CCFFCC"/>
    <a:srgbClr val="FF0000"/>
    <a:srgbClr val="FFCCFF"/>
    <a:srgbClr val="CC00FF"/>
    <a:srgbClr val="FF85FF"/>
    <a:srgbClr val="000000"/>
    <a:srgbClr val="FFA7BA"/>
    <a:srgbClr val="FF99CC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3" autoAdjust="0"/>
    <p:restoredTop sz="94689"/>
  </p:normalViewPr>
  <p:slideViewPr>
    <p:cSldViewPr snapToGrid="0" snapToObjects="1">
      <p:cViewPr>
        <p:scale>
          <a:sx n="75" d="100"/>
          <a:sy n="75" d="100"/>
        </p:scale>
        <p:origin x="1176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18249" cy="494981"/>
          </a:xfrm>
          <a:prstGeom prst="rect">
            <a:avLst/>
          </a:prstGeom>
        </p:spPr>
        <p:txBody>
          <a:bodyPr vert="horz" lIns="91300" tIns="45649" rIns="91300" bIns="45649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933" y="3"/>
            <a:ext cx="2918249" cy="494981"/>
          </a:xfrm>
          <a:prstGeom prst="rect">
            <a:avLst/>
          </a:prstGeom>
        </p:spPr>
        <p:txBody>
          <a:bodyPr vert="horz" lIns="91300" tIns="45649" rIns="91300" bIns="45649" rtlCol="0"/>
          <a:lstStyle>
            <a:lvl1pPr algn="r">
              <a:defRPr sz="1200"/>
            </a:lvl1pPr>
          </a:lstStyle>
          <a:p>
            <a:fld id="{AC6E8A2A-CF07-45E1-924B-326F1D6F2249}" type="datetimeFigureOut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338"/>
            <a:ext cx="2918249" cy="494981"/>
          </a:xfrm>
          <a:prstGeom prst="rect">
            <a:avLst/>
          </a:prstGeom>
        </p:spPr>
        <p:txBody>
          <a:bodyPr vert="horz" lIns="91300" tIns="45649" rIns="91300" bIns="45649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933" y="9371338"/>
            <a:ext cx="2918249" cy="494981"/>
          </a:xfrm>
          <a:prstGeom prst="rect">
            <a:avLst/>
          </a:prstGeom>
        </p:spPr>
        <p:txBody>
          <a:bodyPr vert="horz" lIns="91300" tIns="45649" rIns="91300" bIns="45649" rtlCol="0" anchor="b"/>
          <a:lstStyle>
            <a:lvl1pPr algn="r">
              <a:defRPr sz="1200"/>
            </a:lvl1pPr>
          </a:lstStyle>
          <a:p>
            <a:fld id="{0968A771-FC57-49E8-8BDF-30973A88481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78406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2"/>
            <a:ext cx="2918830" cy="495029"/>
          </a:xfrm>
          <a:prstGeom prst="rect">
            <a:avLst/>
          </a:prstGeom>
        </p:spPr>
        <p:txBody>
          <a:bodyPr vert="horz" lIns="91300" tIns="45649" rIns="91300" bIns="45649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2"/>
            <a:ext cx="2918830" cy="495029"/>
          </a:xfrm>
          <a:prstGeom prst="rect">
            <a:avLst/>
          </a:prstGeom>
        </p:spPr>
        <p:txBody>
          <a:bodyPr vert="horz" lIns="91300" tIns="45649" rIns="91300" bIns="45649" rtlCol="0"/>
          <a:lstStyle>
            <a:lvl1pPr algn="r">
              <a:defRPr sz="1200"/>
            </a:lvl1pPr>
          </a:lstStyle>
          <a:p>
            <a:fld id="{21A02764-A091-3A43-A9C3-6313D72B4A21}" type="datetimeFigureOut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5075"/>
            <a:ext cx="4433887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0" tIns="45649" rIns="91300" bIns="45649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75"/>
            <a:ext cx="5388610" cy="3884861"/>
          </a:xfrm>
          <a:prstGeom prst="rect">
            <a:avLst/>
          </a:prstGeom>
        </p:spPr>
        <p:txBody>
          <a:bodyPr vert="horz" lIns="91300" tIns="45649" rIns="91300" bIns="456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92"/>
            <a:ext cx="2918830" cy="495028"/>
          </a:xfrm>
          <a:prstGeom prst="rect">
            <a:avLst/>
          </a:prstGeom>
        </p:spPr>
        <p:txBody>
          <a:bodyPr vert="horz" lIns="91300" tIns="45649" rIns="91300" bIns="45649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92"/>
            <a:ext cx="2918830" cy="495028"/>
          </a:xfrm>
          <a:prstGeom prst="rect">
            <a:avLst/>
          </a:prstGeom>
        </p:spPr>
        <p:txBody>
          <a:bodyPr vert="horz" lIns="91300" tIns="45649" rIns="91300" bIns="45649" rtlCol="0" anchor="b"/>
          <a:lstStyle>
            <a:lvl1pPr algn="r">
              <a:defRPr sz="1200"/>
            </a:lvl1pPr>
          </a:lstStyle>
          <a:p>
            <a:fld id="{A34D4A92-B126-9840-9E6C-7FCB612508F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67423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74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431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F1460-312A-467B-B773-B0013DC2A3BA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673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881B6-61C3-48FF-BA42-78A64227030F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842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DADAA-D0B0-4981-B3D7-2ABDCD90DDF4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399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DFEEC-E537-4708-B175-798F580170EB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992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99EE3-A23D-4DA6-AEDE-C1C0203E438E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1048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A469C-8D04-4635-A89F-EA338FB30559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933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C0B99-AF70-4664-8849-C61EF28A6A55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9086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800C4-CC66-4574-80D2-196DC0198A17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432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3A54-71C6-47CE-81D3-451A18F1A139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457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7F63F-2813-49FB-A0FB-0041CCC57128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538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0205A-65A2-4FE5-B119-A648BDA15093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136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E1C58-2716-4B21-9B16-315A21A9CCAA}" type="datetime1">
              <a:rPr kumimoji="1" lang="ja-JP" altLang="en-US" smtClean="0"/>
              <a:t>2026/3/31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58FA4-5FFE-6A4A-ADA0-51FD5F9CB25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1144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1352"/>
              </p:ext>
            </p:extLst>
          </p:nvPr>
        </p:nvGraphicFramePr>
        <p:xfrm>
          <a:off x="-2" y="0"/>
          <a:ext cx="9157858" cy="4963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2722">
                  <a:extLst>
                    <a:ext uri="{9D8B030D-6E8A-4147-A177-3AD203B41FA5}">
                      <a16:colId xmlns:a16="http://schemas.microsoft.com/office/drawing/2014/main" val="2167745394"/>
                    </a:ext>
                  </a:extLst>
                </a:gridCol>
                <a:gridCol w="7715136">
                  <a:extLst>
                    <a:ext uri="{9D8B030D-6E8A-4147-A177-3AD203B41FA5}">
                      <a16:colId xmlns:a16="http://schemas.microsoft.com/office/drawing/2014/main" val="235951584"/>
                    </a:ext>
                  </a:extLst>
                </a:gridCol>
              </a:tblGrid>
              <a:tr h="496389"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申請様式第１号</a:t>
                      </a:r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事業名○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11418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18862"/>
              </p:ext>
            </p:extLst>
          </p:nvPr>
        </p:nvGraphicFramePr>
        <p:xfrm>
          <a:off x="33868" y="496390"/>
          <a:ext cx="9074572" cy="6333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970">
                  <a:extLst>
                    <a:ext uri="{9D8B030D-6E8A-4147-A177-3AD203B41FA5}">
                      <a16:colId xmlns:a16="http://schemas.microsoft.com/office/drawing/2014/main" val="1348187980"/>
                    </a:ext>
                  </a:extLst>
                </a:gridCol>
                <a:gridCol w="1163495">
                  <a:extLst>
                    <a:ext uri="{9D8B030D-6E8A-4147-A177-3AD203B41FA5}">
                      <a16:colId xmlns:a16="http://schemas.microsoft.com/office/drawing/2014/main" val="2340843901"/>
                    </a:ext>
                  </a:extLst>
                </a:gridCol>
                <a:gridCol w="2296573">
                  <a:extLst>
                    <a:ext uri="{9D8B030D-6E8A-4147-A177-3AD203B41FA5}">
                      <a16:colId xmlns:a16="http://schemas.microsoft.com/office/drawing/2014/main" val="1671459424"/>
                    </a:ext>
                  </a:extLst>
                </a:gridCol>
                <a:gridCol w="313333">
                  <a:extLst>
                    <a:ext uri="{9D8B030D-6E8A-4147-A177-3AD203B41FA5}">
                      <a16:colId xmlns:a16="http://schemas.microsoft.com/office/drawing/2014/main" val="3270925443"/>
                    </a:ext>
                  </a:extLst>
                </a:gridCol>
                <a:gridCol w="1129993">
                  <a:extLst>
                    <a:ext uri="{9D8B030D-6E8A-4147-A177-3AD203B41FA5}">
                      <a16:colId xmlns:a16="http://schemas.microsoft.com/office/drawing/2014/main" val="822164989"/>
                    </a:ext>
                  </a:extLst>
                </a:gridCol>
                <a:gridCol w="334832">
                  <a:extLst>
                    <a:ext uri="{9D8B030D-6E8A-4147-A177-3AD203B41FA5}">
                      <a16:colId xmlns:a16="http://schemas.microsoft.com/office/drawing/2014/main" val="2251961657"/>
                    </a:ext>
                  </a:extLst>
                </a:gridCol>
                <a:gridCol w="1002869">
                  <a:extLst>
                    <a:ext uri="{9D8B030D-6E8A-4147-A177-3AD203B41FA5}">
                      <a16:colId xmlns:a16="http://schemas.microsoft.com/office/drawing/2014/main" val="1052938066"/>
                    </a:ext>
                  </a:extLst>
                </a:gridCol>
                <a:gridCol w="607377">
                  <a:extLst>
                    <a:ext uri="{9D8B030D-6E8A-4147-A177-3AD203B41FA5}">
                      <a16:colId xmlns:a16="http://schemas.microsoft.com/office/drawing/2014/main" val="3519433803"/>
                    </a:ext>
                  </a:extLst>
                </a:gridCol>
                <a:gridCol w="308002">
                  <a:extLst>
                    <a:ext uri="{9D8B030D-6E8A-4147-A177-3AD203B41FA5}">
                      <a16:colId xmlns:a16="http://schemas.microsoft.com/office/drawing/2014/main" val="1532586331"/>
                    </a:ext>
                  </a:extLst>
                </a:gridCol>
                <a:gridCol w="861691">
                  <a:extLst>
                    <a:ext uri="{9D8B030D-6E8A-4147-A177-3AD203B41FA5}">
                      <a16:colId xmlns:a16="http://schemas.microsoft.com/office/drawing/2014/main" val="2795097426"/>
                    </a:ext>
                  </a:extLst>
                </a:gridCol>
                <a:gridCol w="814437">
                  <a:extLst>
                    <a:ext uri="{9D8B030D-6E8A-4147-A177-3AD203B41FA5}">
                      <a16:colId xmlns:a16="http://schemas.microsoft.com/office/drawing/2014/main" val="844758716"/>
                    </a:ext>
                  </a:extLst>
                </a:gridCol>
              </a:tblGrid>
              <a:tr h="241254">
                <a:tc rowSpan="5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</a:t>
                      </a: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rowSpan="5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alpha val="23137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いずれかに✓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CCFFFF">
                        <a:alpha val="23137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431985"/>
                  </a:ext>
                </a:extLst>
              </a:tr>
              <a:tr h="371516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新規事業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既存事業</a:t>
                      </a:r>
                      <a:endParaRPr kumimoji="1" lang="en-US" altLang="ja-JP" sz="9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976931"/>
                  </a:ext>
                </a:extLst>
              </a:tr>
              <a:tr h="39203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既存事業の場合は変更</a:t>
                      </a:r>
                      <a:r>
                        <a:rPr kumimoji="1" lang="en-US" altLang="ja-JP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/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改善点を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具体的に記載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rgbClr val="CCFFFF">
                        <a:alpha val="23137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0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376807"/>
                  </a:ext>
                </a:extLst>
              </a:tr>
              <a:tr h="39203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地域コンテンツブラッシュアップ応援事業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の場合はいずれかに✓</a:t>
                      </a:r>
                      <a:endParaRPr kumimoji="1" lang="en-US" altLang="ja-JP" sz="10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CCFFFF">
                        <a:alpha val="23137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観光誘客・観光宣伝事業</a:t>
                      </a:r>
                      <a:r>
                        <a:rPr kumimoji="1" lang="ja-JP" altLang="en-US" sz="1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外国人に対応した受入環境整備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 機械化、</a:t>
                      </a:r>
                      <a:r>
                        <a:rPr kumimoji="1" lang="en-US" altLang="ja-JP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DX</a:t>
                      </a:r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化の促進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326295"/>
                  </a:ext>
                </a:extLst>
              </a:tr>
              <a:tr h="542822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新観光プロジェクト応援事業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の場合は該当テーマに✓（複数可）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花絶景　□ 常陸乃国ブランドをはじめとした食　□ 伝統工芸　□ 体験・アクテビティ　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</a:t>
                      </a:r>
                      <a:r>
                        <a:rPr kumimoji="1" lang="ja-JP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スポーツツーリズム</a:t>
                      </a:r>
                      <a:r>
                        <a:rPr kumimoji="1" lang="ja-JP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□ 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アニメツーリズム　□ 自然資源活用　□ モビリティ（２次交通）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周遊観光　□ 宿泊促進　□</a:t>
                      </a:r>
                      <a:r>
                        <a:rPr kumimoji="1" lang="ja-JP" altLang="en-US" sz="1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その他新たな観光需要獲得に繋がるもの</a:t>
                      </a:r>
                    </a:p>
                  </a:txBody>
                  <a:tcPr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0718476"/>
                  </a:ext>
                </a:extLst>
              </a:tr>
              <a:tr h="25633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総事業費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mpd="sng">
                      <a:noFill/>
                    </a:lnB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365334"/>
                  </a:ext>
                </a:extLst>
              </a:tr>
              <a:tr h="256333">
                <a:tc>
                  <a:txBody>
                    <a:bodyPr/>
                    <a:lstStyle/>
                    <a:p>
                      <a:pPr algn="ctr"/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  <a:solidFill>
                      <a:srgbClr val="CCFFFF">
                        <a:alpha val="1803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協賛対象事業費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000462"/>
                  </a:ext>
                </a:extLst>
              </a:tr>
              <a:tr h="25633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実施場所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市町村への副本提出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23137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○○市○○課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546290"/>
                  </a:ext>
                </a:extLst>
              </a:tr>
              <a:tr h="25633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事業期間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　年　月　日～令和　年　月　日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イベント・コンテンツの実施期間（日）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23137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0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　年　月　日～令和　年　月　日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404395"/>
                  </a:ext>
                </a:extLst>
              </a:tr>
              <a:tr h="457073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事業実施内容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967940"/>
                  </a:ext>
                </a:extLst>
              </a:tr>
              <a:tr h="241254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協賛金以外の収入がある場合は✓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CCFFFF">
                        <a:alpha val="3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参加者から参加料を徴収する　　　□ 物を販売して収益を得る</a:t>
                      </a:r>
                    </a:p>
                  </a:txBody>
                  <a:tcPr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971106"/>
                  </a:ext>
                </a:extLst>
              </a:tr>
              <a:tr h="466548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事業効果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457686"/>
                  </a:ext>
                </a:extLst>
              </a:tr>
              <a:tr h="241254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目標集客人数　又は　売上金額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solidFill>
                      <a:srgbClr val="CCFFFF">
                        <a:alpha val="40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人　（前回の実績：　－　人）　又は　－　円　（前回の実績：　－　円）</a:t>
                      </a:r>
                    </a:p>
                  </a:txBody>
                  <a:tcPr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199449"/>
                  </a:ext>
                </a:extLst>
              </a:tr>
              <a:tr h="392038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事業の周知方法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あてはまるものに✓（複数可）</a:t>
                      </a:r>
                      <a:endParaRPr kumimoji="1" lang="en-US" altLang="ja-JP" sz="105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b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3137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広報時期（完成時期）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○　月頃</a:t>
                      </a:r>
                      <a:endParaRPr kumimoji="1" lang="en-US" altLang="ja-JP" sz="10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967778"/>
                  </a:ext>
                </a:extLst>
              </a:tr>
              <a:tr h="49758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ＴＶ　　　□ ラジオ　　　□ ポスター・チラシ　部数：　　　　　　　　　配布先：　　　　　　　 　　　　　　　　　　　　　　　　　　　　　　</a:t>
                      </a:r>
                      <a:r>
                        <a:rPr kumimoji="1" lang="ja-JP" altLang="en-US" sz="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）</a:t>
                      </a:r>
                      <a:endParaRPr kumimoji="1" lang="en-US" altLang="ja-JP" sz="9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実施場所である市町村の広報誌・タウン誌　　　☑インフルエンサーを活用した情報発信（起用　　　　　　　　　　　</a:t>
                      </a:r>
                      <a:r>
                        <a:rPr kumimoji="1" lang="ja-JP" altLang="en-US" sz="9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　　　　　　　　　　　　 </a:t>
                      </a: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  <a:sym typeface="Wingdings" panose="05000000000000000000" pitchFamily="2" charset="2"/>
                        </a:rPr>
                        <a:t>）</a:t>
                      </a:r>
                      <a:endParaRPr kumimoji="1" lang="en-US" altLang="ja-JP" sz="900" b="0" kern="1200" dirty="0" smtClean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  <a:sym typeface="Wingdings" panose="05000000000000000000" pitchFamily="2" charset="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□ ＨＰ、ＳＮＳ　　　□　その他（　　　　　　　　　　　　　）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961669"/>
                  </a:ext>
                </a:extLst>
              </a:tr>
              <a:tr h="25633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連携事業者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640092"/>
                  </a:ext>
                </a:extLst>
              </a:tr>
              <a:tr h="27798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spc="-1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事業終了後の評価手法</a:t>
                      </a:r>
                      <a:endParaRPr kumimoji="1" lang="ja-JP" altLang="en-US" sz="1100" b="0" spc="-1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あてはまるものに✓</a:t>
                      </a:r>
                      <a:r>
                        <a:rPr kumimoji="1" lang="en-US" altLang="ja-JP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</a:t>
                      </a: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複数可</a:t>
                      </a:r>
                      <a:r>
                        <a:rPr kumimoji="1" lang="en-US" altLang="ja-JP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)</a:t>
                      </a:r>
                      <a:r>
                        <a:rPr kumimoji="1" lang="ja-JP" altLang="en-US" sz="900" b="0" kern="1200" dirty="0" smtClean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□ 参加者アンケートの実施　　□ 成果報告会等の実施　　□ 主催団体で成果・課題の洗い出し　　□　その他（　　　　　　　　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530649"/>
                  </a:ext>
                </a:extLst>
              </a:tr>
              <a:tr h="49306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次年度以降の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取組予定</a:t>
                      </a:r>
                    </a:p>
                  </a:txBody>
                  <a:tcPr anchor="ctr">
                    <a:solidFill>
                      <a:srgbClr val="CCFFFF">
                        <a:alpha val="3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132580"/>
                  </a:ext>
                </a:extLst>
              </a:tr>
            </a:tbl>
          </a:graphicData>
        </a:graphic>
      </p:graphicFrame>
      <p:cxnSp>
        <p:nvCxnSpPr>
          <p:cNvPr id="20" name="直線コネクタ 19"/>
          <p:cNvCxnSpPr/>
          <p:nvPr/>
        </p:nvCxnSpPr>
        <p:spPr>
          <a:xfrm>
            <a:off x="-13065" y="398681"/>
            <a:ext cx="9170921" cy="0"/>
          </a:xfrm>
          <a:prstGeom prst="line">
            <a:avLst/>
          </a:prstGeom>
          <a:ln w="142875">
            <a:solidFill>
              <a:srgbClr val="FF0000">
                <a:alpha val="5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8385165" y="83577"/>
            <a:ext cx="723275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企画書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5423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209965"/>
              </p:ext>
            </p:extLst>
          </p:nvPr>
        </p:nvGraphicFramePr>
        <p:xfrm>
          <a:off x="38100" y="508380"/>
          <a:ext cx="9071427" cy="63146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1906">
                  <a:extLst>
                    <a:ext uri="{9D8B030D-6E8A-4147-A177-3AD203B41FA5}">
                      <a16:colId xmlns:a16="http://schemas.microsoft.com/office/drawing/2014/main" val="1348187980"/>
                    </a:ext>
                  </a:extLst>
                </a:gridCol>
                <a:gridCol w="7559521">
                  <a:extLst>
                    <a:ext uri="{9D8B030D-6E8A-4147-A177-3AD203B41FA5}">
                      <a16:colId xmlns:a16="http://schemas.microsoft.com/office/drawing/2014/main" val="1671459424"/>
                    </a:ext>
                  </a:extLst>
                </a:gridCol>
              </a:tblGrid>
              <a:tr h="34237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事業イメージ</a:t>
                      </a:r>
                      <a:endParaRPr kumimoji="1" lang="ja-JP" altLang="en-US" sz="11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rgbClr val="CCFFFF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640092"/>
                  </a:ext>
                </a:extLst>
              </a:tr>
              <a:tr h="59722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　　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alpha val="23137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530649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478925"/>
              </p:ext>
            </p:extLst>
          </p:nvPr>
        </p:nvGraphicFramePr>
        <p:xfrm>
          <a:off x="-2" y="0"/>
          <a:ext cx="9157858" cy="49638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2722">
                  <a:extLst>
                    <a:ext uri="{9D8B030D-6E8A-4147-A177-3AD203B41FA5}">
                      <a16:colId xmlns:a16="http://schemas.microsoft.com/office/drawing/2014/main" val="2167745394"/>
                    </a:ext>
                  </a:extLst>
                </a:gridCol>
                <a:gridCol w="7715136">
                  <a:extLst>
                    <a:ext uri="{9D8B030D-6E8A-4147-A177-3AD203B41FA5}">
                      <a16:colId xmlns:a16="http://schemas.microsoft.com/office/drawing/2014/main" val="235951584"/>
                    </a:ext>
                  </a:extLst>
                </a:gridCol>
              </a:tblGrid>
              <a:tr h="496389">
                <a:tc>
                  <a:txBody>
                    <a:bodyPr/>
                    <a:lstStyle/>
                    <a:p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申請様式第１号</a:t>
                      </a:r>
                      <a:r>
                        <a:rPr kumimoji="1" lang="en-US" altLang="ja-JP" sz="1200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882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事業名○</a:t>
                      </a:r>
                      <a:r>
                        <a:rPr kumimoji="1" lang="ja-JP" altLang="en-US" b="1" dirty="0" smtClean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○○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1882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11418"/>
                  </a:ext>
                </a:extLst>
              </a:tr>
            </a:tbl>
          </a:graphicData>
        </a:graphic>
      </p:graphicFrame>
      <p:cxnSp>
        <p:nvCxnSpPr>
          <p:cNvPr id="7" name="直線コネクタ 6"/>
          <p:cNvCxnSpPr/>
          <p:nvPr/>
        </p:nvCxnSpPr>
        <p:spPr>
          <a:xfrm>
            <a:off x="-13065" y="398681"/>
            <a:ext cx="9170921" cy="0"/>
          </a:xfrm>
          <a:prstGeom prst="line">
            <a:avLst/>
          </a:prstGeom>
          <a:ln w="142875">
            <a:solidFill>
              <a:srgbClr val="FF0000">
                <a:alpha val="5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8385165" y="83577"/>
            <a:ext cx="723275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企画書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060656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FFC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algn="ctr">
          <a:defRPr kumimoji="1" sz="1800" dirty="0" smtClean="0">
            <a:solidFill>
              <a:srgbClr val="000000"/>
            </a:solidFill>
            <a:latin typeface="Arial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7998</TotalTime>
  <Words>538</Words>
  <Application>Microsoft Office PowerPoint</Application>
  <PresentationFormat>画面に合わせる (4:3)</PresentationFormat>
  <Paragraphs>57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ＭＳ Ｐゴシック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ogawa yoji</dc:creator>
  <cp:lastModifiedBy>R07030634</cp:lastModifiedBy>
  <cp:revision>707</cp:revision>
  <cp:lastPrinted>2026-03-09T23:54:53Z</cp:lastPrinted>
  <dcterms:created xsi:type="dcterms:W3CDTF">2021-04-03T01:26:37Z</dcterms:created>
  <dcterms:modified xsi:type="dcterms:W3CDTF">2026-03-31T04:18:19Z</dcterms:modified>
</cp:coreProperties>
</file>