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63" r:id="rId3"/>
    <p:sldId id="265" r:id="rId4"/>
    <p:sldId id="264" r:id="rId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EDFFDB"/>
    <a:srgbClr val="006834"/>
    <a:srgbClr val="92D050"/>
    <a:srgbClr val="DFE0D5"/>
    <a:srgbClr val="055A3C"/>
    <a:srgbClr val="F8F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5" autoAdjust="0"/>
    <p:restoredTop sz="94660"/>
  </p:normalViewPr>
  <p:slideViewPr>
    <p:cSldViewPr snapToGrid="0">
      <p:cViewPr varScale="1">
        <p:scale>
          <a:sx n="73" d="100"/>
          <a:sy n="73" d="100"/>
        </p:scale>
        <p:origin x="3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1B5B247-3B54-43D9-9D07-BEFCCE6EAD66}" type="datetimeFigureOut">
              <a:rPr kumimoji="1" lang="ja-JP" altLang="en-US" smtClean="0"/>
              <a:t>2026/6/9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742793E-7ADF-440C-9820-9D394DC331AC}" type="slidenum">
              <a:rPr kumimoji="1" lang="ja-JP" altLang="en-US" smtClean="0"/>
              <a:t>‹#›</a:t>
            </a:fld>
            <a:endParaRPr kumimoji="1" lang="ja-JP" altLang="en-US"/>
          </a:p>
        </p:txBody>
      </p:sp>
    </p:spTree>
    <p:extLst>
      <p:ext uri="{BB962C8B-B14F-4D97-AF65-F5344CB8AC3E}">
        <p14:creationId xmlns:p14="http://schemas.microsoft.com/office/powerpoint/2010/main" val="724195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2797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11402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396539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124870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109902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367780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286742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295456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318538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390201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1EB3A0-3F54-4AE1-9100-B1650CDFAADA}" type="datetimeFigureOut">
              <a:rPr kumimoji="1" lang="ja-JP" altLang="en-US" smtClean="0"/>
              <a:t>2026/6/9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384625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EB3A0-3F54-4AE1-9100-B1650CDFAADA}" type="datetimeFigureOut">
              <a:rPr kumimoji="1" lang="ja-JP" altLang="en-US" smtClean="0"/>
              <a:t>2026/6/9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A84A5-89C8-4074-8D9F-7865B66C0F59}" type="slidenum">
              <a:rPr kumimoji="1" lang="ja-JP" altLang="en-US" smtClean="0"/>
              <a:t>‹#›</a:t>
            </a:fld>
            <a:endParaRPr kumimoji="1" lang="ja-JP" altLang="en-US"/>
          </a:p>
        </p:txBody>
      </p:sp>
    </p:spTree>
    <p:extLst>
      <p:ext uri="{BB962C8B-B14F-4D97-AF65-F5344CB8AC3E}">
        <p14:creationId xmlns:p14="http://schemas.microsoft.com/office/powerpoint/2010/main" val="132654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20804120"/>
              </p:ext>
            </p:extLst>
          </p:nvPr>
        </p:nvGraphicFramePr>
        <p:xfrm>
          <a:off x="87509" y="533179"/>
          <a:ext cx="12016982" cy="6047819"/>
        </p:xfrm>
        <a:graphic>
          <a:graphicData uri="http://schemas.openxmlformats.org/drawingml/2006/table">
            <a:tbl>
              <a:tblPr firstRow="1" bandRow="1">
                <a:tableStyleId>{5940675A-B579-460E-94D1-54222C63F5DA}</a:tableStyleId>
              </a:tblPr>
              <a:tblGrid>
                <a:gridCol w="1833843">
                  <a:extLst>
                    <a:ext uri="{9D8B030D-6E8A-4147-A177-3AD203B41FA5}">
                      <a16:colId xmlns:a16="http://schemas.microsoft.com/office/drawing/2014/main" val="1348187980"/>
                    </a:ext>
                  </a:extLst>
                </a:gridCol>
                <a:gridCol w="1224000">
                  <a:extLst>
                    <a:ext uri="{9D8B030D-6E8A-4147-A177-3AD203B41FA5}">
                      <a16:colId xmlns:a16="http://schemas.microsoft.com/office/drawing/2014/main" val="1671459424"/>
                    </a:ext>
                  </a:extLst>
                </a:gridCol>
                <a:gridCol w="2404534">
                  <a:extLst>
                    <a:ext uri="{9D8B030D-6E8A-4147-A177-3AD203B41FA5}">
                      <a16:colId xmlns:a16="http://schemas.microsoft.com/office/drawing/2014/main" val="1754583828"/>
                    </a:ext>
                  </a:extLst>
                </a:gridCol>
                <a:gridCol w="905933">
                  <a:extLst>
                    <a:ext uri="{9D8B030D-6E8A-4147-A177-3AD203B41FA5}">
                      <a16:colId xmlns:a16="http://schemas.microsoft.com/office/drawing/2014/main" val="1534083560"/>
                    </a:ext>
                  </a:extLst>
                </a:gridCol>
                <a:gridCol w="533400">
                  <a:extLst>
                    <a:ext uri="{9D8B030D-6E8A-4147-A177-3AD203B41FA5}">
                      <a16:colId xmlns:a16="http://schemas.microsoft.com/office/drawing/2014/main" val="3527741066"/>
                    </a:ext>
                  </a:extLst>
                </a:gridCol>
                <a:gridCol w="585597">
                  <a:extLst>
                    <a:ext uri="{9D8B030D-6E8A-4147-A177-3AD203B41FA5}">
                      <a16:colId xmlns:a16="http://schemas.microsoft.com/office/drawing/2014/main" val="313089219"/>
                    </a:ext>
                  </a:extLst>
                </a:gridCol>
                <a:gridCol w="1219200">
                  <a:extLst>
                    <a:ext uri="{9D8B030D-6E8A-4147-A177-3AD203B41FA5}">
                      <a16:colId xmlns:a16="http://schemas.microsoft.com/office/drawing/2014/main" val="3080738909"/>
                    </a:ext>
                  </a:extLst>
                </a:gridCol>
                <a:gridCol w="3310475">
                  <a:extLst>
                    <a:ext uri="{9D8B030D-6E8A-4147-A177-3AD203B41FA5}">
                      <a16:colId xmlns:a16="http://schemas.microsoft.com/office/drawing/2014/main" val="790671014"/>
                    </a:ext>
                  </a:extLst>
                </a:gridCol>
              </a:tblGrid>
              <a:tr h="370061">
                <a:tc rowSpan="3">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申請者</a:t>
                      </a:r>
                    </a:p>
                  </a:txBody>
                  <a:tcPr anchor="ctr">
                    <a:solidFill>
                      <a:srgbClr val="CCFF99">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所在地</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CCFF99">
                        <a:alpha val="23137"/>
                      </a:srgb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chemeClr val="bg1">
                        <a:alpha val="23137"/>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lnB w="12700" cap="flat" cmpd="sng" algn="ctr">
                      <a:noFill/>
                      <a:prstDash val="solid"/>
                      <a:round/>
                      <a:headEnd type="none" w="med" len="med"/>
                      <a:tailEnd type="none" w="med" len="med"/>
                    </a:lnB>
                    <a:solidFill>
                      <a:srgbClr val="CCFF99">
                        <a:alpha val="23137"/>
                      </a:srgb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lnB w="12700" cap="flat" cmpd="sng" algn="ctr">
                      <a:noFill/>
                      <a:prstDash val="solid"/>
                      <a:round/>
                      <a:headEnd type="none" w="med" len="med"/>
                      <a:tailEnd type="none" w="med" len="med"/>
                    </a:lnB>
                    <a:solidFill>
                      <a:srgbClr val="CCFF99">
                        <a:alpha val="23137"/>
                      </a:srgbClr>
                    </a:solidFill>
                  </a:tcPr>
                </a:tc>
                <a:tc gridSpan="2">
                  <a:txBody>
                    <a:bodyPr/>
                    <a:lstStyle/>
                    <a:p>
                      <a:pPr algn="ctr"/>
                      <a:r>
                        <a:rPr kumimoji="1" lang="ja-JP" altLang="en-US" sz="1200" dirty="0">
                          <a:latin typeface="Meiryo UI" panose="020B0604030504040204" pitchFamily="50" charset="-128"/>
                          <a:ea typeface="Meiryo UI" panose="020B0604030504040204" pitchFamily="50" charset="-128"/>
                        </a:rPr>
                        <a:t>担当者名</a:t>
                      </a:r>
                    </a:p>
                  </a:txBody>
                  <a:tcPr anchor="ctr">
                    <a:lnB w="12700" cap="flat" cmpd="sng" algn="ctr">
                      <a:noFill/>
                      <a:prstDash val="solid"/>
                      <a:round/>
                      <a:headEnd type="none" w="med" len="med"/>
                      <a:tailEnd type="none" w="med" len="med"/>
                    </a:lnB>
                    <a:solidFill>
                      <a:srgbClr val="CCFF99">
                        <a:alpha val="23137"/>
                      </a:srgbClr>
                    </a:solidFill>
                  </a:tcPr>
                </a:tc>
                <a:tc hMerge="1">
                  <a:txBody>
                    <a:bodyPr/>
                    <a:lstStyle/>
                    <a:p>
                      <a:endParaRPr kumimoji="1" lang="ja-JP" altLang="en-US"/>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alpha val="23137"/>
                      </a:schemeClr>
                    </a:solidFill>
                  </a:tcPr>
                </a:tc>
                <a:extLst>
                  <a:ext uri="{0D108BD9-81ED-4DB2-BD59-A6C34878D82A}">
                    <a16:rowId xmlns:a16="http://schemas.microsoft.com/office/drawing/2014/main" val="1262609310"/>
                  </a:ext>
                </a:extLst>
              </a:tr>
              <a:tr h="37006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団体名</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CCFF99">
                        <a:alpha val="23137"/>
                      </a:srgbClr>
                    </a:solidFill>
                  </a:tcPr>
                </a:tc>
                <a:tc gridSpan="3">
                  <a:txBody>
                    <a:bodyPr/>
                    <a:lstStyle/>
                    <a:p>
                      <a:endParaRPr kumimoji="1" lang="ja-JP" altLang="en-US" sz="1200" dirty="0"/>
                    </a:p>
                  </a:txBody>
                  <a:tcPr anchor="ctr">
                    <a:solidFill>
                      <a:schemeClr val="bg1">
                        <a:alpha val="23137"/>
                      </a:schemeClr>
                    </a:solidFill>
                  </a:tcPr>
                </a:tc>
                <a:tc hMerge="1">
                  <a:txBody>
                    <a:bodyPr/>
                    <a:lstStyle/>
                    <a:p>
                      <a:endParaRPr kumimoji="1" lang="ja-JP" altLang="en-US"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FF99">
                        <a:alpha val="23137"/>
                      </a:srgbClr>
                    </a:solidFill>
                  </a:tcPr>
                </a:tc>
                <a:tc hMerge="1">
                  <a:txBody>
                    <a:bodyPr/>
                    <a:lstStyle/>
                    <a:p>
                      <a:endParaRPr kumimoji="1" lang="ja-JP" altLang="en-US"/>
                    </a:p>
                  </a:txBody>
                  <a:tcPr/>
                </a:tc>
                <a:tc>
                  <a:txBody>
                    <a:bodyPr/>
                    <a:lstStyle/>
                    <a:p>
                      <a:endParaRPr kumimoji="1" lang="ja-JP" alt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FF99">
                        <a:alpha val="2313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電話番号</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CCFF99">
                        <a:alpha val="23137"/>
                      </a:srgb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alpha val="23137"/>
                      </a:schemeClr>
                    </a:solidFill>
                  </a:tcPr>
                </a:tc>
                <a:extLst>
                  <a:ext uri="{0D108BD9-81ED-4DB2-BD59-A6C34878D82A}">
                    <a16:rowId xmlns:a16="http://schemas.microsoft.com/office/drawing/2014/main" val="2694404917"/>
                  </a:ext>
                </a:extLst>
              </a:tr>
              <a:tr h="370061">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代表者</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CCFF99">
                        <a:alpha val="23137"/>
                      </a:srgbClr>
                    </a:solidFill>
                  </a:tcPr>
                </a:tc>
                <a:tc gridSpan="3">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alpha val="23137"/>
                      </a:schemeClr>
                    </a:solidFill>
                  </a:tcPr>
                </a:tc>
                <a:tc hMerge="1">
                  <a:txBody>
                    <a:bodyPr/>
                    <a:lstStyle/>
                    <a:p>
                      <a:endParaRPr kumimoji="1" lang="ja-JP" altLang="en-US" dirty="0"/>
                    </a:p>
                  </a:txBody>
                  <a:tcPr anchor="ctr">
                    <a:lnT w="12700" cap="flat" cmpd="sng" algn="ctr">
                      <a:noFill/>
                      <a:prstDash val="solid"/>
                      <a:round/>
                      <a:headEnd type="none" w="med" len="med"/>
                      <a:tailEnd type="none" w="med" len="med"/>
                    </a:lnT>
                    <a:solidFill>
                      <a:srgbClr val="CCFF99">
                        <a:alpha val="23137"/>
                      </a:srgbClr>
                    </a:solidFill>
                  </a:tcPr>
                </a:tc>
                <a:tc hMerge="1">
                  <a:txBody>
                    <a:bodyPr/>
                    <a:lstStyle/>
                    <a:p>
                      <a:endParaRPr kumimoji="1" lang="ja-JP" altLang="en-US"/>
                    </a:p>
                  </a:txBody>
                  <a:tcPr/>
                </a:tc>
                <a:tc>
                  <a:txBody>
                    <a:bodyPr/>
                    <a:lstStyle/>
                    <a:p>
                      <a:endParaRPr kumimoji="1" lang="ja-JP" altLang="en-US" sz="1200"/>
                    </a:p>
                  </a:txBody>
                  <a:tcPr anchor="ctr">
                    <a:lnT w="12700" cap="flat" cmpd="sng" algn="ctr">
                      <a:noFill/>
                      <a:prstDash val="solid"/>
                      <a:round/>
                      <a:headEnd type="none" w="med" len="med"/>
                      <a:tailEnd type="none" w="med" len="med"/>
                    </a:lnT>
                    <a:solidFill>
                      <a:srgbClr val="CCFF99">
                        <a:alpha val="23137"/>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メールアドレス</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CCFF99">
                        <a:alpha val="23137"/>
                      </a:srgbClr>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solidFill>
                      <a:schemeClr val="bg1">
                        <a:alpha val="23137"/>
                      </a:schemeClr>
                    </a:solidFill>
                  </a:tcPr>
                </a:tc>
                <a:extLst>
                  <a:ext uri="{0D108BD9-81ED-4DB2-BD59-A6C34878D82A}">
                    <a16:rowId xmlns:a16="http://schemas.microsoft.com/office/drawing/2014/main" val="4059094299"/>
                  </a:ext>
                </a:extLst>
              </a:tr>
              <a:tr h="368584">
                <a:tc rowSpan="5">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コラボを希望する</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a:solidFill>
                            <a:schemeClr val="tx1"/>
                          </a:solidFill>
                          <a:latin typeface="Meiryo UI" panose="020B0604030504040204" pitchFamily="50" charset="-128"/>
                          <a:ea typeface="Meiryo UI" panose="020B0604030504040204" pitchFamily="50" charset="-128"/>
                        </a:rPr>
                        <a:t>商品</a:t>
                      </a:r>
                    </a:p>
                  </a:txBody>
                  <a:tcPr anchor="ctr">
                    <a:solidFill>
                      <a:srgbClr val="CCFF99">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商品名</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EDFFDB"/>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noFill/>
                  </a:tcPr>
                </a:tc>
                <a:tc rowSpan="5">
                  <a:txBody>
                    <a:bodyPr/>
                    <a:lstStyle/>
                    <a:p>
                      <a:pPr algn="ctr"/>
                      <a:r>
                        <a:rPr kumimoji="1" lang="ja-JP" altLang="en-US" sz="1200" dirty="0">
                          <a:latin typeface="Meiryo UI" panose="020B0604030504040204" pitchFamily="50" charset="-128"/>
                          <a:ea typeface="Meiryo UI" panose="020B0604030504040204" pitchFamily="50" charset="-128"/>
                        </a:rPr>
                        <a:t>商品概要</a:t>
                      </a:r>
                    </a:p>
                  </a:txBody>
                  <a:tcPr anchor="ctr">
                    <a:solidFill>
                      <a:srgbClr val="EDFFDB"/>
                    </a:solidFill>
                  </a:tcPr>
                </a:tc>
                <a:tc rowSpan="5" gridSpan="4">
                  <a:txBody>
                    <a:bodyPr/>
                    <a:lstStyle/>
                    <a:p>
                      <a:endParaRPr kumimoji="1" lang="ja-JP" altLang="en-US" sz="1200" dirty="0">
                        <a:latin typeface="Meiryo UI" panose="020B0604030504040204" pitchFamily="50" charset="-128"/>
                        <a:ea typeface="Meiryo UI" panose="020B0604030504040204" pitchFamily="50" charset="-128"/>
                      </a:endParaRPr>
                    </a:p>
                  </a:txBody>
                  <a:tcPr anchor="ctr">
                    <a:no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sz="1200" dirty="0">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3834020801"/>
                  </a:ext>
                </a:extLst>
              </a:tr>
              <a:tr h="368584">
                <a:tc v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rgbClr val="CCFF99">
                        <a:alpha val="34902"/>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商品種別</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EDFFDB"/>
                    </a:solidFill>
                  </a:tcPr>
                </a:tc>
                <a:tc>
                  <a:txBody>
                    <a:bodyPr/>
                    <a:lstStyle/>
                    <a:p>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noFill/>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510376807"/>
                  </a:ext>
                </a:extLst>
              </a:tr>
              <a:tr h="368584">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既存商品か否か</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EDFF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 既存商品　□ 新商品（開発）</a:t>
                      </a: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noFill/>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664326295"/>
                  </a:ext>
                </a:extLst>
              </a:tr>
              <a:tr h="613428">
                <a:tc vMerge="1">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solidFill>
                      <a:srgbClr val="CCFF99">
                        <a:alpha val="34902"/>
                      </a:srgbClr>
                    </a:solidFill>
                  </a:tcPr>
                </a:tc>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販売価格　　　　　</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solidFill>
                      <a:srgbClr val="EDFFDB"/>
                    </a:solidFill>
                  </a:tcPr>
                </a:tc>
                <a:tc>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　　　　　　　　　　　　　　　　円</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税抜</a:t>
                      </a:r>
                      <a:r>
                        <a:rPr kumimoji="1" lang="en-US" altLang="ja-JP"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solidFill>
                      <a:schemeClr val="bg1">
                        <a:alpha val="23137"/>
                      </a:schemeClr>
                    </a:solidFill>
                  </a:tcPr>
                </a:tc>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dirty="0"/>
                    </a:p>
                  </a:txBody>
                  <a:tcPr anchor="ctr">
                    <a:solidFill>
                      <a:schemeClr val="bg1">
                        <a:alpha val="23137"/>
                      </a:schemeClr>
                    </a:solidFill>
                  </a:tcPr>
                </a:tc>
                <a:extLst>
                  <a:ext uri="{0D108BD9-81ED-4DB2-BD59-A6C34878D82A}">
                    <a16:rowId xmlns:a16="http://schemas.microsoft.com/office/drawing/2014/main" val="1431365334"/>
                  </a:ext>
                </a:extLst>
              </a:tr>
              <a:tr h="441641">
                <a:tc vMerge="1">
                  <a:txBody>
                    <a:bodyPr/>
                    <a:lstStyle/>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solidFill>
                      <a:srgbClr val="CCFF99">
                        <a:alpha val="34902"/>
                      </a:srgbClr>
                    </a:solidFill>
                  </a:tcP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rPr>
                        <a:t>販売</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生産</a:t>
                      </a:r>
                      <a:r>
                        <a:rPr kumimoji="1" lang="en-US" altLang="ja-JP" sz="1000" b="0" dirty="0" smtClean="0">
                          <a:solidFill>
                            <a:schemeClr val="tx1"/>
                          </a:solidFill>
                          <a:latin typeface="Meiryo UI" panose="020B0604030504040204" pitchFamily="50" charset="-128"/>
                          <a:ea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rPr>
                        <a:t>予定数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solidFill>
                      <a:srgbClr val="CCFF99">
                        <a:alpha val="23137"/>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個</a:t>
                      </a:r>
                    </a:p>
                  </a:txBody>
                  <a:tcPr anchor="ctr">
                    <a:solidFill>
                      <a:schemeClr val="bg1">
                        <a:alpha val="23137"/>
                      </a:schemeClr>
                    </a:solidFill>
                  </a:tcPr>
                </a:tc>
                <a:tc vMerge="1">
                  <a:txBody>
                    <a:bodyPr/>
                    <a:lstStyle/>
                    <a:p>
                      <a:endParaRPr kumimoji="1" lang="ja-JP" altLang="en-US" dirty="0"/>
                    </a:p>
                  </a:txBody>
                  <a:tcPr anchor="ctr">
                    <a:solidFill>
                      <a:schemeClr val="bg1">
                        <a:alpha val="23137"/>
                      </a:schemeClr>
                    </a:solidFill>
                  </a:tcPr>
                </a:tc>
                <a:tc gridSpan="4" vMerge="1">
                  <a:txBody>
                    <a:bodyPr/>
                    <a:lstStyle/>
                    <a:p>
                      <a:endParaRPr kumimoji="1" lang="ja-JP" altLang="en-US" dirty="0"/>
                    </a:p>
                  </a:txBody>
                  <a:tcPr anchor="ctr">
                    <a:solidFill>
                      <a:schemeClr val="bg1">
                        <a:alpha val="23137"/>
                      </a:schemeClr>
                    </a:solidFill>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520546290"/>
                  </a:ext>
                </a:extLst>
              </a:tr>
              <a:tr h="926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作品との親和性</a:t>
                      </a:r>
                    </a:p>
                  </a:txBody>
                  <a:tcPr anchor="ctr">
                    <a:solidFill>
                      <a:srgbClr val="CCFF99">
                        <a:alpha val="34902"/>
                      </a:srgbClr>
                    </a:solidFill>
                  </a:tcPr>
                </a:tc>
                <a:tc gridSpan="7">
                  <a:txBody>
                    <a:bodyPr/>
                    <a:lstStyle/>
                    <a:p>
                      <a:pPr algn="l"/>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nchor="ctr">
                    <a:solidFill>
                      <a:schemeClr val="bg1">
                        <a:alpha val="23137"/>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49537724"/>
                  </a:ext>
                </a:extLst>
              </a:tr>
              <a:tr h="925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販路希望</a:t>
                      </a:r>
                    </a:p>
                  </a:txBody>
                  <a:tcPr anchor="ctr">
                    <a:solidFill>
                      <a:srgbClr val="CCFF99">
                        <a:alpha val="34902"/>
                      </a:srgbClr>
                    </a:solidFill>
                  </a:tcPr>
                </a:tc>
                <a:tc gridSpan="7">
                  <a:txBody>
                    <a:bodyPr/>
                    <a:lstStyle/>
                    <a:p>
                      <a:pPr>
                        <a:lnSpc>
                          <a:spcPts val="2500"/>
                        </a:lnSpc>
                      </a:pPr>
                      <a:r>
                        <a:rPr kumimoji="1" lang="ja-JP" altLang="en-US" sz="1200" dirty="0">
                          <a:latin typeface="Meiryo UI" panose="020B0604030504040204" pitchFamily="50" charset="-128"/>
                          <a:ea typeface="Meiryo UI" panose="020B0604030504040204" pitchFamily="50" charset="-128"/>
                        </a:rPr>
                        <a:t>□自社の販路でのみ販売希望（　　　　　　　　　　　）</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販売する施設名を具体的に記入願います</a:t>
                      </a:r>
                      <a:endParaRPr kumimoji="1" lang="en-US" altLang="ja-JP" sz="1200" b="0" dirty="0">
                        <a:latin typeface="Meiryo UI" panose="020B0604030504040204" pitchFamily="50" charset="-128"/>
                        <a:ea typeface="Meiryo UI" panose="020B0604030504040204" pitchFamily="50" charset="-128"/>
                      </a:endParaRPr>
                    </a:p>
                    <a:p>
                      <a:pPr>
                        <a:lnSpc>
                          <a:spcPts val="2500"/>
                        </a:lnSpc>
                      </a:pPr>
                      <a:r>
                        <a:rPr kumimoji="1" lang="ja-JP" altLang="en-US" sz="1200" dirty="0">
                          <a:latin typeface="Meiryo UI" panose="020B0604030504040204" pitchFamily="50" charset="-128"/>
                          <a:ea typeface="Meiryo UI" panose="020B0604030504040204" pitchFamily="50" charset="-128"/>
                        </a:rPr>
                        <a:t>□自社の販路および県内各施設で広く販売希望</a:t>
                      </a:r>
                    </a:p>
                  </a:txBody>
                  <a:tcPr anchor="ctr">
                    <a:solidFill>
                      <a:schemeClr val="bg1">
                        <a:alpha val="23137"/>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59404395"/>
                  </a:ext>
                </a:extLst>
              </a:tr>
              <a:tr h="925153">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備考欄</a:t>
                      </a:r>
                    </a:p>
                  </a:txBody>
                  <a:tcPr anchor="ctr">
                    <a:solidFill>
                      <a:srgbClr val="CCFF99">
                        <a:alpha val="34902"/>
                      </a:srgbClr>
                    </a:solidFill>
                  </a:tcPr>
                </a:tc>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rPr>
                        <a:t>（上記の事項以外で補足がございましたら自由に記入願います）</a:t>
                      </a:r>
                    </a:p>
                  </a:txBody>
                  <a:tcPr>
                    <a:solidFill>
                      <a:schemeClr val="bg1">
                        <a:alpha val="23137"/>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00967940"/>
                  </a:ext>
                </a:extLst>
              </a:tr>
            </a:tbl>
          </a:graphicData>
        </a:graphic>
      </p:graphicFrame>
      <p:sp>
        <p:nvSpPr>
          <p:cNvPr id="5" name="テキスト ボックス 4">
            <a:extLst>
              <a:ext uri="{FF2B5EF4-FFF2-40B4-BE49-F238E27FC236}">
                <a16:creationId xmlns:a16="http://schemas.microsoft.com/office/drawing/2014/main" id="{5AA87A15-3A7A-B6FA-3D23-5733ED8D8AE3}"/>
              </a:ext>
            </a:extLst>
          </p:cNvPr>
          <p:cNvSpPr txBox="1"/>
          <p:nvPr/>
        </p:nvSpPr>
        <p:spPr>
          <a:xfrm>
            <a:off x="-1" y="57180"/>
            <a:ext cx="12192001" cy="416814"/>
          </a:xfrm>
          <a:prstGeom prst="rect">
            <a:avLst/>
          </a:prstGeom>
          <a:solidFill>
            <a:srgbClr val="006834"/>
          </a:solidFill>
        </p:spPr>
        <p:txBody>
          <a:bodyPr wrap="square" rtlCol="0" anchor="ctr">
            <a:noAutofit/>
          </a:bodyPr>
          <a:lstStyle/>
          <a:p>
            <a:pPr algn="ctr">
              <a:defRPr/>
            </a:pPr>
            <a:r>
              <a:rPr lang="en-US" altLang="ja-JP" sz="2000" b="1" dirty="0">
                <a:solidFill>
                  <a:prstClr val="white"/>
                </a:solidFill>
                <a:latin typeface="+mn-ea"/>
              </a:rPr>
              <a:t>IP</a:t>
            </a:r>
            <a:r>
              <a:rPr lang="ja-JP" altLang="en-US" sz="2000" b="1" dirty="0">
                <a:solidFill>
                  <a:prstClr val="white"/>
                </a:solidFill>
                <a:latin typeface="+mn-ea"/>
              </a:rPr>
              <a:t>コンテンツ活用土産品開発支援事業</a:t>
            </a:r>
            <a:r>
              <a:rPr lang="en-US" altLang="ja-JP" sz="2000" b="1" dirty="0">
                <a:solidFill>
                  <a:prstClr val="white"/>
                </a:solidFill>
                <a:latin typeface="+mn-ea"/>
              </a:rPr>
              <a:t>_</a:t>
            </a:r>
            <a:r>
              <a:rPr lang="ja-JP" altLang="en-US" sz="2000" b="1" dirty="0">
                <a:solidFill>
                  <a:prstClr val="white"/>
                </a:solidFill>
                <a:latin typeface="+mn-ea"/>
              </a:rPr>
              <a:t>企画書</a:t>
            </a:r>
          </a:p>
        </p:txBody>
      </p:sp>
      <p:sp>
        <p:nvSpPr>
          <p:cNvPr id="2" name="テキスト ボックス 1"/>
          <p:cNvSpPr txBox="1"/>
          <p:nvPr/>
        </p:nvSpPr>
        <p:spPr>
          <a:xfrm>
            <a:off x="93137" y="6581001"/>
            <a:ext cx="5621154"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企画書の提出にあたっては</a:t>
            </a:r>
            <a:r>
              <a:rPr lang="ja-JP" altLang="en-US" sz="1200" b="1" dirty="0" smtClean="0">
                <a:latin typeface="Meiryo UI" panose="020B0604030504040204" pitchFamily="50" charset="-128"/>
                <a:ea typeface="Meiryo UI" panose="020B0604030504040204" pitchFamily="50" charset="-128"/>
              </a:rPr>
              <a:t>、「申請にあたっての留意</a:t>
            </a:r>
            <a:r>
              <a:rPr lang="ja-JP" altLang="en-US" sz="1200" b="1" dirty="0">
                <a:latin typeface="Meiryo UI" panose="020B0604030504040204" pitchFamily="50" charset="-128"/>
                <a:ea typeface="Meiryo UI" panose="020B0604030504040204" pitchFamily="50" charset="-128"/>
              </a:rPr>
              <a:t>事項」を必ずご確認ください。</a:t>
            </a:r>
            <a:endParaRPr kumimoji="1" lang="ja-JP" altLang="en-US" sz="1200" b="1" dirty="0"/>
          </a:p>
        </p:txBody>
      </p:sp>
    </p:spTree>
    <p:extLst>
      <p:ext uri="{BB962C8B-B14F-4D97-AF65-F5344CB8AC3E}">
        <p14:creationId xmlns:p14="http://schemas.microsoft.com/office/powerpoint/2010/main" val="24522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81556042"/>
              </p:ext>
            </p:extLst>
          </p:nvPr>
        </p:nvGraphicFramePr>
        <p:xfrm>
          <a:off x="93137" y="557349"/>
          <a:ext cx="11980800" cy="6222403"/>
        </p:xfrm>
        <a:graphic>
          <a:graphicData uri="http://schemas.openxmlformats.org/drawingml/2006/table">
            <a:tbl>
              <a:tblPr firstRow="1" bandRow="1">
                <a:tableStyleId>{5940675A-B579-460E-94D1-54222C63F5DA}</a:tableStyleId>
              </a:tblPr>
              <a:tblGrid>
                <a:gridCol w="1846085">
                  <a:extLst>
                    <a:ext uri="{9D8B030D-6E8A-4147-A177-3AD203B41FA5}">
                      <a16:colId xmlns:a16="http://schemas.microsoft.com/office/drawing/2014/main" val="1348187980"/>
                    </a:ext>
                  </a:extLst>
                </a:gridCol>
                <a:gridCol w="10134715">
                  <a:extLst>
                    <a:ext uri="{9D8B030D-6E8A-4147-A177-3AD203B41FA5}">
                      <a16:colId xmlns:a16="http://schemas.microsoft.com/office/drawing/2014/main" val="1671459424"/>
                    </a:ext>
                  </a:extLst>
                </a:gridCol>
              </a:tblGrid>
              <a:tr h="406753">
                <a:tc>
                  <a:txBody>
                    <a:bodyPr/>
                    <a:lstStyle/>
                    <a:p>
                      <a:pPr algn="ctr"/>
                      <a:r>
                        <a:rPr kumimoji="1" lang="ja-JP" altLang="en-US" sz="1200" b="0" dirty="0">
                          <a:solidFill>
                            <a:schemeClr val="tx1"/>
                          </a:solidFill>
                          <a:latin typeface="Meiryo UI" panose="020B0604030504040204" pitchFamily="50" charset="-128"/>
                          <a:ea typeface="Meiryo UI" panose="020B0604030504040204" pitchFamily="50" charset="-128"/>
                        </a:rPr>
                        <a:t>商品イメージ</a:t>
                      </a:r>
                    </a:p>
                  </a:txBody>
                  <a:tcPr anchor="ctr">
                    <a:solidFill>
                      <a:srgbClr val="CCFF99">
                        <a:alpha val="34902"/>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lnB w="12700" cap="flat" cmpd="sng" algn="ctr">
                      <a:noFill/>
                      <a:prstDash val="solid"/>
                      <a:round/>
                      <a:headEnd type="none" w="med" len="med"/>
                      <a:tailEnd type="none" w="med" len="med"/>
                    </a:lnB>
                    <a:noFill/>
                  </a:tcPr>
                </a:tc>
                <a:extLst>
                  <a:ext uri="{0D108BD9-81ED-4DB2-BD59-A6C34878D82A}">
                    <a16:rowId xmlns:a16="http://schemas.microsoft.com/office/drawing/2014/main" val="1262609310"/>
                  </a:ext>
                </a:extLst>
              </a:tr>
              <a:tr h="5815650">
                <a:tc gridSpan="2">
                  <a:txBody>
                    <a:bodyPr/>
                    <a:lstStyle/>
                    <a:p>
                      <a:pPr algn="l"/>
                      <a:endParaRPr kumimoji="1" lang="ja-JP" altLang="en-US" sz="1200" b="0" kern="1200" dirty="0">
                        <a:solidFill>
                          <a:schemeClr val="tx1"/>
                        </a:solidFill>
                        <a:effectLst/>
                        <a:latin typeface="Meiryo UI" panose="020B0604030504040204" pitchFamily="50" charset="-128"/>
                        <a:ea typeface="Meiryo UI" panose="020B0604030504040204" pitchFamily="50" charset="-128"/>
                        <a:cs typeface="+mn-cs"/>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eiryo UI" panose="020B0604030504040204" pitchFamily="50" charset="-128"/>
                        <a:ea typeface="Meiryo UI" panose="020B0604030504040204" pitchFamily="50" charset="-128"/>
                        <a:cs typeface="+mn-cs"/>
                      </a:endParaRPr>
                    </a:p>
                  </a:txBody>
                  <a:tcPr anchor="ctr">
                    <a:solidFill>
                      <a:srgbClr val="EDFFDB"/>
                    </a:solidFill>
                  </a:tcPr>
                </a:tc>
                <a:extLst>
                  <a:ext uri="{0D108BD9-81ED-4DB2-BD59-A6C34878D82A}">
                    <a16:rowId xmlns:a16="http://schemas.microsoft.com/office/drawing/2014/main" val="3834020801"/>
                  </a:ext>
                </a:extLst>
              </a:tr>
            </a:tbl>
          </a:graphicData>
        </a:graphic>
      </p:graphicFrame>
      <p:sp>
        <p:nvSpPr>
          <p:cNvPr id="5" name="テキスト ボックス 4">
            <a:extLst>
              <a:ext uri="{FF2B5EF4-FFF2-40B4-BE49-F238E27FC236}">
                <a16:creationId xmlns:a16="http://schemas.microsoft.com/office/drawing/2014/main" id="{5AA87A15-3A7A-B6FA-3D23-5733ED8D8AE3}"/>
              </a:ext>
            </a:extLst>
          </p:cNvPr>
          <p:cNvSpPr txBox="1"/>
          <p:nvPr/>
        </p:nvSpPr>
        <p:spPr>
          <a:xfrm>
            <a:off x="-1" y="57180"/>
            <a:ext cx="12192001" cy="416814"/>
          </a:xfrm>
          <a:prstGeom prst="rect">
            <a:avLst/>
          </a:prstGeom>
          <a:solidFill>
            <a:srgbClr val="006834"/>
          </a:solidFill>
        </p:spPr>
        <p:txBody>
          <a:bodyPr wrap="square" rtlCol="0" anchor="ctr">
            <a:noAutofit/>
          </a:bodyPr>
          <a:lstStyle/>
          <a:p>
            <a:pPr algn="ctr">
              <a:defRPr/>
            </a:pPr>
            <a:r>
              <a:rPr lang="en-US" altLang="ja-JP" sz="2000" b="1" dirty="0">
                <a:solidFill>
                  <a:prstClr val="white"/>
                </a:solidFill>
                <a:latin typeface="+mn-ea"/>
              </a:rPr>
              <a:t>IP</a:t>
            </a:r>
            <a:r>
              <a:rPr lang="ja-JP" altLang="en-US" sz="2000" b="1" dirty="0">
                <a:solidFill>
                  <a:prstClr val="white"/>
                </a:solidFill>
                <a:latin typeface="+mn-ea"/>
              </a:rPr>
              <a:t>コンテンツ活用土産品開発支援事業</a:t>
            </a:r>
            <a:r>
              <a:rPr lang="en-US" altLang="ja-JP" sz="2000" b="1" dirty="0">
                <a:solidFill>
                  <a:prstClr val="white"/>
                </a:solidFill>
                <a:latin typeface="+mn-ea"/>
              </a:rPr>
              <a:t>_</a:t>
            </a:r>
            <a:r>
              <a:rPr lang="ja-JP" altLang="en-US" sz="2000" b="1" dirty="0">
                <a:solidFill>
                  <a:prstClr val="white"/>
                </a:solidFill>
                <a:latin typeface="+mn-ea"/>
              </a:rPr>
              <a:t>企画書</a:t>
            </a:r>
          </a:p>
        </p:txBody>
      </p:sp>
    </p:spTree>
    <p:extLst>
      <p:ext uri="{BB962C8B-B14F-4D97-AF65-F5344CB8AC3E}">
        <p14:creationId xmlns:p14="http://schemas.microsoft.com/office/powerpoint/2010/main" val="313567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5802" y="623185"/>
            <a:ext cx="11937665" cy="1374735"/>
          </a:xfrm>
          <a:prstGeom prst="rect">
            <a:avLst/>
          </a:prstGeom>
          <a:noFill/>
        </p:spPr>
        <p:txBody>
          <a:bodyPr wrap="square" rtlCol="0">
            <a:spAutoFit/>
          </a:bodyPr>
          <a:lstStyle/>
          <a:p>
            <a:pPr>
              <a:lnSpc>
                <a:spcPts val="2000"/>
              </a:lnSpc>
            </a:pPr>
            <a:r>
              <a:rPr lang="ja-JP" altLang="en-US" sz="1600" b="1" dirty="0"/>
              <a:t>○採択について</a:t>
            </a:r>
            <a:endParaRPr lang="en-US" altLang="ja-JP" sz="1600" dirty="0"/>
          </a:p>
          <a:p>
            <a:pPr>
              <a:lnSpc>
                <a:spcPts val="2000"/>
              </a:lnSpc>
            </a:pPr>
            <a:r>
              <a:rPr lang="ja-JP" altLang="en-US" sz="1400" dirty="0"/>
              <a:t>　・本事業における採択数は計５件程度が上限となります。</a:t>
            </a:r>
            <a:endParaRPr lang="en-US" altLang="ja-JP" sz="1400" dirty="0"/>
          </a:p>
          <a:p>
            <a:pPr>
              <a:lnSpc>
                <a:spcPts val="2000"/>
              </a:lnSpc>
            </a:pPr>
            <a:r>
              <a:rPr lang="ja-JP" altLang="en-US" sz="1400" dirty="0"/>
              <a:t>　・申請いただいても、必ずしも採択されるとは限りませんのであらかじめご了承ください。</a:t>
            </a:r>
            <a:endParaRPr lang="en-US" altLang="ja-JP" sz="1400" dirty="0"/>
          </a:p>
          <a:p>
            <a:pPr>
              <a:lnSpc>
                <a:spcPts val="2000"/>
              </a:lnSpc>
            </a:pPr>
            <a:r>
              <a:rPr lang="ja-JP" altLang="en-US" sz="1400" dirty="0"/>
              <a:t>　・申請後に、事務局（協議会および委託事業者）において協議のうえ、最終的にアニメ版権元の許諾を得られたものを採択し、商品化に係る</a:t>
            </a:r>
            <a:endParaRPr lang="en-US" altLang="ja-JP" sz="1400" dirty="0"/>
          </a:p>
          <a:p>
            <a:pPr>
              <a:lnSpc>
                <a:spcPts val="2000"/>
              </a:lnSpc>
            </a:pPr>
            <a:r>
              <a:rPr lang="ja-JP" altLang="en-US" sz="1400" dirty="0"/>
              <a:t>　　コーディネートを支援いたします</a:t>
            </a:r>
            <a:r>
              <a:rPr lang="ja-JP" altLang="en-US" sz="1400" dirty="0" smtClean="0"/>
              <a:t>。</a:t>
            </a:r>
          </a:p>
        </p:txBody>
      </p:sp>
      <p:sp>
        <p:nvSpPr>
          <p:cNvPr id="7" name="テキスト ボックス 6"/>
          <p:cNvSpPr txBox="1"/>
          <p:nvPr/>
        </p:nvSpPr>
        <p:spPr>
          <a:xfrm>
            <a:off x="135802" y="4563380"/>
            <a:ext cx="11937665" cy="2208297"/>
          </a:xfrm>
          <a:prstGeom prst="rect">
            <a:avLst/>
          </a:prstGeom>
          <a:noFill/>
        </p:spPr>
        <p:txBody>
          <a:bodyPr wrap="square" rtlCol="0">
            <a:spAutoFit/>
          </a:bodyPr>
          <a:lstStyle/>
          <a:p>
            <a:pPr>
              <a:lnSpc>
                <a:spcPts val="2500"/>
              </a:lnSpc>
            </a:pPr>
            <a:r>
              <a:rPr lang="ja-JP" altLang="en-US" sz="1600" b="1" dirty="0" smtClean="0"/>
              <a:t>○</a:t>
            </a:r>
            <a:r>
              <a:rPr lang="ja-JP" altLang="en-US" sz="1600" b="1" dirty="0"/>
              <a:t>費用負担について</a:t>
            </a:r>
            <a:endParaRPr lang="en-US" altLang="ja-JP" sz="1600" b="1" dirty="0"/>
          </a:p>
          <a:p>
            <a:pPr>
              <a:lnSpc>
                <a:spcPts val="2000"/>
              </a:lnSpc>
            </a:pPr>
            <a:r>
              <a:rPr lang="ja-JP" altLang="en-US" sz="1400" dirty="0"/>
              <a:t>　・採択後、商品開発の過程で発生する一切の経費は申請者の負担となります。</a:t>
            </a:r>
            <a:endParaRPr lang="en-US" altLang="ja-JP" sz="1400" dirty="0"/>
          </a:p>
          <a:p>
            <a:pPr>
              <a:lnSpc>
                <a:spcPts val="2000"/>
              </a:lnSpc>
            </a:pPr>
            <a:r>
              <a:rPr lang="ja-JP" altLang="en-US" sz="1400" dirty="0"/>
              <a:t>　・商品化においては、アニメ版権元との契約上、商品生産サンプルの提供と、以下版権料が発生しますが、こちらも申請者の負担となります。</a:t>
            </a:r>
            <a:endParaRPr lang="en-US" altLang="ja-JP" sz="1400" dirty="0"/>
          </a:p>
          <a:p>
            <a:pPr>
              <a:lnSpc>
                <a:spcPts val="2000"/>
              </a:lnSpc>
            </a:pPr>
            <a:r>
              <a:rPr lang="ja-JP" altLang="en-US" sz="1400" dirty="0"/>
              <a:t>　　　・商品化</a:t>
            </a:r>
            <a:r>
              <a:rPr lang="ja-JP" altLang="en-US" sz="1400" dirty="0" smtClean="0"/>
              <a:t>ロイヤリティ・</a:t>
            </a:r>
            <a:r>
              <a:rPr lang="ja-JP" altLang="en-US" sz="1400" dirty="0"/>
              <a:t>・・商品価格</a:t>
            </a:r>
            <a:r>
              <a:rPr lang="en-US" altLang="ja-JP" sz="1400" dirty="0"/>
              <a:t>×</a:t>
            </a:r>
            <a:r>
              <a:rPr lang="ja-JP" altLang="en-US" sz="1400" dirty="0"/>
              <a:t>生産数量に一定の商品化ロイヤリティ率をかけた金額。</a:t>
            </a:r>
            <a:endParaRPr lang="en-US" altLang="ja-JP" sz="1400" dirty="0"/>
          </a:p>
          <a:p>
            <a:pPr>
              <a:lnSpc>
                <a:spcPts val="2000"/>
              </a:lnSpc>
            </a:pPr>
            <a:r>
              <a:rPr lang="ja-JP" altLang="en-US" sz="1400" dirty="0"/>
              <a:t>　　　　</a:t>
            </a:r>
            <a:r>
              <a:rPr lang="en-US" altLang="ja-JP" sz="1400" dirty="0"/>
              <a:t>※</a:t>
            </a:r>
            <a:r>
              <a:rPr lang="ja-JP" altLang="en-US" sz="1400" dirty="0"/>
              <a:t>商品化ロイヤリティ率は商材や価格帯により異なります。一定額以上の商品化ロイヤリティの支払いが条件となります。</a:t>
            </a:r>
            <a:endParaRPr lang="en-US" altLang="ja-JP" sz="1400" dirty="0"/>
          </a:p>
          <a:p>
            <a:pPr>
              <a:lnSpc>
                <a:spcPts val="2000"/>
              </a:lnSpc>
            </a:pPr>
            <a:r>
              <a:rPr lang="ja-JP" altLang="en-US" sz="1400" dirty="0"/>
              <a:t>　　　　　参考目安は応募企画書をもとにご案内いたしますので個別ご相談ください。</a:t>
            </a:r>
            <a:endParaRPr lang="en-US" altLang="ja-JP" sz="1400" dirty="0"/>
          </a:p>
          <a:p>
            <a:pPr>
              <a:lnSpc>
                <a:spcPts val="2000"/>
              </a:lnSpc>
            </a:pPr>
            <a:r>
              <a:rPr lang="ja-JP" altLang="en-US" sz="1400" dirty="0"/>
              <a:t>　・商品開発におけるコーディネート（アニメ版権元との契約や必要となる監修作業等の仲介）については、協議会において支援するとともに、</a:t>
            </a:r>
            <a:endParaRPr lang="en-US" altLang="ja-JP" sz="1400" dirty="0"/>
          </a:p>
          <a:p>
            <a:pPr>
              <a:lnSpc>
                <a:spcPts val="2000"/>
              </a:lnSpc>
            </a:pPr>
            <a:r>
              <a:rPr lang="ja-JP" altLang="en-US" sz="1400" dirty="0"/>
              <a:t>　　これらに係る経費を負担します。</a:t>
            </a:r>
            <a:endParaRPr lang="en-US" altLang="ja-JP" sz="1400" dirty="0"/>
          </a:p>
        </p:txBody>
      </p:sp>
      <p:sp>
        <p:nvSpPr>
          <p:cNvPr id="8" name="テキスト ボックス 7"/>
          <p:cNvSpPr txBox="1"/>
          <p:nvPr/>
        </p:nvSpPr>
        <p:spPr>
          <a:xfrm>
            <a:off x="135802" y="1919124"/>
            <a:ext cx="11937665" cy="2721258"/>
          </a:xfrm>
          <a:prstGeom prst="rect">
            <a:avLst/>
          </a:prstGeom>
          <a:noFill/>
        </p:spPr>
        <p:txBody>
          <a:bodyPr wrap="square" rtlCol="0">
            <a:spAutoFit/>
          </a:bodyPr>
          <a:lstStyle/>
          <a:p>
            <a:pPr>
              <a:lnSpc>
                <a:spcPts val="2500"/>
              </a:lnSpc>
            </a:pPr>
            <a:r>
              <a:rPr lang="ja-JP" altLang="en-US" sz="1600" b="1" dirty="0" smtClean="0"/>
              <a:t>○</a:t>
            </a:r>
            <a:r>
              <a:rPr lang="ja-JP" altLang="en-US" sz="1600" b="1" dirty="0"/>
              <a:t>商品について</a:t>
            </a:r>
            <a:endParaRPr lang="en-US" altLang="ja-JP" sz="1600" dirty="0"/>
          </a:p>
          <a:p>
            <a:pPr>
              <a:lnSpc>
                <a:spcPts val="2000"/>
              </a:lnSpc>
            </a:pPr>
            <a:r>
              <a:rPr lang="ja-JP" altLang="en-US" sz="1400" dirty="0"/>
              <a:t>　・作品の世界観（花や薬・薬膳、作中に登場する人やモチーフ）と何らかの共通点や親和性があると考えられる商品であることが、申請に</a:t>
            </a:r>
            <a:endParaRPr lang="en-US" altLang="ja-JP" sz="1400" dirty="0"/>
          </a:p>
          <a:p>
            <a:pPr>
              <a:lnSpc>
                <a:spcPts val="2000"/>
              </a:lnSpc>
            </a:pPr>
            <a:r>
              <a:rPr lang="ja-JP" altLang="en-US" sz="1400" dirty="0"/>
              <a:t>　　あたって必須の条件となります。</a:t>
            </a:r>
            <a:endParaRPr lang="en-US" altLang="ja-JP" sz="1400" dirty="0"/>
          </a:p>
          <a:p>
            <a:pPr>
              <a:lnSpc>
                <a:spcPts val="2000"/>
              </a:lnSpc>
            </a:pPr>
            <a:r>
              <a:rPr lang="ja-JP" altLang="en-US" sz="1400" dirty="0"/>
              <a:t>　・上記を踏まえ、本事業の対象となる商品は以下の２種となります。</a:t>
            </a:r>
            <a:endParaRPr lang="en-US" altLang="ja-JP" sz="1400" dirty="0"/>
          </a:p>
          <a:p>
            <a:pPr>
              <a:lnSpc>
                <a:spcPts val="2000"/>
              </a:lnSpc>
            </a:pPr>
            <a:r>
              <a:rPr lang="ja-JP" altLang="en-US" sz="1400" dirty="0"/>
              <a:t>　（１）別添「オリジナルイラスト」を既存商品のパッケージやデザインに活用できるもの、もしくは「オリジナルイラスト」を活用して新たに</a:t>
            </a:r>
            <a:endParaRPr lang="en-US" altLang="ja-JP" sz="1400" dirty="0"/>
          </a:p>
          <a:p>
            <a:pPr>
              <a:lnSpc>
                <a:spcPts val="2000"/>
              </a:lnSpc>
            </a:pPr>
            <a:r>
              <a:rPr lang="ja-JP" altLang="en-US" sz="1400" dirty="0"/>
              <a:t>　　　　制作するもの</a:t>
            </a:r>
            <a:endParaRPr lang="en-US" altLang="ja-JP" sz="1400" dirty="0"/>
          </a:p>
          <a:p>
            <a:pPr>
              <a:lnSpc>
                <a:spcPts val="2000"/>
              </a:lnSpc>
            </a:pPr>
            <a:r>
              <a:rPr lang="ja-JP" altLang="en-US" sz="1400" dirty="0"/>
              <a:t>　（２）別添「オリジナルイラスト」によらず、作品の世界観を、色見やモチーフ等のデザインにより表現できる既存商品、もしくは新たに</a:t>
            </a:r>
            <a:endParaRPr lang="en-US" altLang="ja-JP" sz="1400" dirty="0"/>
          </a:p>
          <a:p>
            <a:pPr>
              <a:lnSpc>
                <a:spcPts val="2000"/>
              </a:lnSpc>
            </a:pPr>
            <a:r>
              <a:rPr lang="ja-JP" altLang="en-US" sz="1400" dirty="0"/>
              <a:t>　　　　制作するもの　　</a:t>
            </a:r>
            <a:endParaRPr lang="en-US" altLang="ja-JP" sz="1400" dirty="0"/>
          </a:p>
          <a:p>
            <a:pPr>
              <a:lnSpc>
                <a:spcPts val="2000"/>
              </a:lnSpc>
            </a:pPr>
            <a:r>
              <a:rPr lang="ja-JP" altLang="en-US" sz="1400" dirty="0"/>
              <a:t>　・原則として、別添「</a:t>
            </a:r>
            <a:r>
              <a:rPr lang="en-US" altLang="ja-JP" sz="1400" dirty="0"/>
              <a:t>IBARAKI is Blossoming</a:t>
            </a:r>
            <a:r>
              <a:rPr lang="ja-JP" altLang="en-US" sz="1400" dirty="0"/>
              <a:t>」ロゴを商品の一部に使用（表示）するものとします。</a:t>
            </a:r>
            <a:endParaRPr lang="en-US" altLang="ja-JP" sz="1400" dirty="0"/>
          </a:p>
          <a:p>
            <a:pPr>
              <a:lnSpc>
                <a:spcPts val="2000"/>
              </a:lnSpc>
            </a:pPr>
            <a:r>
              <a:rPr lang="ja-JP" altLang="en-US" sz="1400" dirty="0"/>
              <a:t>　・原則として、県内のみで販売を行うものとします</a:t>
            </a:r>
            <a:r>
              <a:rPr lang="ja-JP" altLang="en-US" sz="1400" dirty="0" smtClean="0"/>
              <a:t>。</a:t>
            </a:r>
          </a:p>
        </p:txBody>
      </p:sp>
      <p:sp>
        <p:nvSpPr>
          <p:cNvPr id="9" name="テキスト ボックス 8">
            <a:extLst>
              <a:ext uri="{FF2B5EF4-FFF2-40B4-BE49-F238E27FC236}">
                <a16:creationId xmlns:a16="http://schemas.microsoft.com/office/drawing/2014/main" id="{5AA87A15-3A7A-B6FA-3D23-5733ED8D8AE3}"/>
              </a:ext>
            </a:extLst>
          </p:cNvPr>
          <p:cNvSpPr txBox="1"/>
          <p:nvPr/>
        </p:nvSpPr>
        <p:spPr>
          <a:xfrm>
            <a:off x="-1" y="57180"/>
            <a:ext cx="12192001" cy="416814"/>
          </a:xfrm>
          <a:prstGeom prst="rect">
            <a:avLst/>
          </a:prstGeom>
          <a:solidFill>
            <a:srgbClr val="006834"/>
          </a:solidFill>
        </p:spPr>
        <p:txBody>
          <a:bodyPr wrap="square" rtlCol="0" anchor="ctr">
            <a:noAutofit/>
          </a:bodyPr>
          <a:lstStyle/>
          <a:p>
            <a:pPr algn="ctr">
              <a:defRPr/>
            </a:pPr>
            <a:r>
              <a:rPr lang="en-US" altLang="ja-JP" sz="2000" b="1" dirty="0">
                <a:solidFill>
                  <a:prstClr val="white"/>
                </a:solidFill>
                <a:latin typeface="+mn-ea"/>
              </a:rPr>
              <a:t>IP</a:t>
            </a:r>
            <a:r>
              <a:rPr lang="ja-JP" altLang="en-US" sz="2000" b="1" dirty="0">
                <a:solidFill>
                  <a:prstClr val="white"/>
                </a:solidFill>
                <a:latin typeface="+mn-ea"/>
              </a:rPr>
              <a:t>コンテンツ活用土産品開発支援事業</a:t>
            </a:r>
            <a:r>
              <a:rPr lang="en-US" altLang="ja-JP" sz="2000" b="1" dirty="0">
                <a:solidFill>
                  <a:prstClr val="white"/>
                </a:solidFill>
                <a:latin typeface="+mn-ea"/>
              </a:rPr>
              <a:t>_</a:t>
            </a:r>
            <a:r>
              <a:rPr lang="ja-JP" altLang="en-US" sz="2000" b="1" dirty="0">
                <a:solidFill>
                  <a:prstClr val="white"/>
                </a:solidFill>
                <a:latin typeface="+mn-ea"/>
              </a:rPr>
              <a:t>申請にあたっての留意事項</a:t>
            </a:r>
          </a:p>
        </p:txBody>
      </p:sp>
      <p:sp>
        <p:nvSpPr>
          <p:cNvPr id="2" name="正方形/長方形 1"/>
          <p:cNvSpPr/>
          <p:nvPr/>
        </p:nvSpPr>
        <p:spPr>
          <a:xfrm>
            <a:off x="740229" y="5442857"/>
            <a:ext cx="9997440" cy="7489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10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87341" y="1785904"/>
            <a:ext cx="2265756" cy="348813"/>
          </a:xfrm>
          <a:prstGeom prst="rect">
            <a:avLst/>
          </a:prstGeom>
          <a:noFill/>
        </p:spPr>
        <p:txBody>
          <a:bodyPr wrap="square" rtlCol="0">
            <a:spAutoFit/>
          </a:bodyPr>
          <a:lstStyle/>
          <a:p>
            <a:pPr>
              <a:lnSpc>
                <a:spcPts val="2000"/>
              </a:lnSpc>
            </a:pPr>
            <a:r>
              <a:rPr lang="ja-JP" altLang="en-US" sz="1600" b="1" dirty="0"/>
              <a:t>①描きおろしイラスト</a:t>
            </a:r>
            <a:endParaRPr lang="en-US" altLang="ja-JP" sz="1600" b="1" dirty="0"/>
          </a:p>
        </p:txBody>
      </p:sp>
      <p:pic>
        <p:nvPicPr>
          <p:cNvPr id="7" name="図 6">
            <a:extLst>
              <a:ext uri="{FF2B5EF4-FFF2-40B4-BE49-F238E27FC236}">
                <a16:creationId xmlns:a16="http://schemas.microsoft.com/office/drawing/2014/main" id="{C75D5700-483A-3CE9-C311-2B2979F9F76C}"/>
              </a:ext>
            </a:extLst>
          </p:cNvPr>
          <p:cNvPicPr>
            <a:picLocks noChangeAspect="1"/>
          </p:cNvPicPr>
          <p:nvPr/>
        </p:nvPicPr>
        <p:blipFill>
          <a:blip r:embed="rId2"/>
          <a:stretch>
            <a:fillRect/>
          </a:stretch>
        </p:blipFill>
        <p:spPr>
          <a:xfrm>
            <a:off x="303065" y="2288984"/>
            <a:ext cx="4404246" cy="3106751"/>
          </a:xfrm>
          <a:prstGeom prst="rect">
            <a:avLst/>
          </a:prstGeom>
        </p:spPr>
      </p:pic>
      <p:pic>
        <p:nvPicPr>
          <p:cNvPr id="8" name="図 7">
            <a:extLst>
              <a:ext uri="{FF2B5EF4-FFF2-40B4-BE49-F238E27FC236}">
                <a16:creationId xmlns:a16="http://schemas.microsoft.com/office/drawing/2014/main" id="{C35DDEE0-5550-0B09-FCE4-9CF5F2A8956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78648" y="4220091"/>
            <a:ext cx="984048" cy="1037463"/>
          </a:xfrm>
          <a:prstGeom prst="rect">
            <a:avLst/>
          </a:prstGeom>
        </p:spPr>
      </p:pic>
      <p:pic>
        <p:nvPicPr>
          <p:cNvPr id="9" name="図 8">
            <a:extLst>
              <a:ext uri="{FF2B5EF4-FFF2-40B4-BE49-F238E27FC236}">
                <a16:creationId xmlns:a16="http://schemas.microsoft.com/office/drawing/2014/main" id="{07DF27FE-771C-0E1F-AF5C-CAA15A292E6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6957" y="2450494"/>
            <a:ext cx="984048" cy="1116324"/>
          </a:xfrm>
          <a:prstGeom prst="rect">
            <a:avLst/>
          </a:prstGeom>
        </p:spPr>
      </p:pic>
      <p:pic>
        <p:nvPicPr>
          <p:cNvPr id="10" name="図 9">
            <a:extLst>
              <a:ext uri="{FF2B5EF4-FFF2-40B4-BE49-F238E27FC236}">
                <a16:creationId xmlns:a16="http://schemas.microsoft.com/office/drawing/2014/main" id="{B8908C79-165C-F76D-C6C4-9599AA3B8AF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24687" y="2474706"/>
            <a:ext cx="923430" cy="1067899"/>
          </a:xfrm>
          <a:prstGeom prst="rect">
            <a:avLst/>
          </a:prstGeom>
        </p:spPr>
      </p:pic>
      <p:pic>
        <p:nvPicPr>
          <p:cNvPr id="11" name="図 10">
            <a:extLst>
              <a:ext uri="{FF2B5EF4-FFF2-40B4-BE49-F238E27FC236}">
                <a16:creationId xmlns:a16="http://schemas.microsoft.com/office/drawing/2014/main" id="{EC13F60E-10C1-64C0-1D71-28FABBC8DEA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16629" y="4172327"/>
            <a:ext cx="1104132" cy="1125043"/>
          </a:xfrm>
          <a:prstGeom prst="rect">
            <a:avLst/>
          </a:prstGeom>
        </p:spPr>
      </p:pic>
      <p:pic>
        <p:nvPicPr>
          <p:cNvPr id="12" name="図 11">
            <a:extLst>
              <a:ext uri="{FF2B5EF4-FFF2-40B4-BE49-F238E27FC236}">
                <a16:creationId xmlns:a16="http://schemas.microsoft.com/office/drawing/2014/main" id="{0BEE8DAF-E8AE-8E9B-25DF-7C648DAF183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46440" y="4177368"/>
            <a:ext cx="1008642" cy="1096176"/>
          </a:xfrm>
          <a:prstGeom prst="rect">
            <a:avLst/>
          </a:prstGeom>
        </p:spPr>
      </p:pic>
      <p:pic>
        <p:nvPicPr>
          <p:cNvPr id="13" name="図 12">
            <a:extLst>
              <a:ext uri="{FF2B5EF4-FFF2-40B4-BE49-F238E27FC236}">
                <a16:creationId xmlns:a16="http://schemas.microsoft.com/office/drawing/2014/main" id="{F5AE3B93-18FA-84E7-E853-90D8C8CE7FF6}"/>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00127" y="2414566"/>
            <a:ext cx="1138940" cy="1138940"/>
          </a:xfrm>
          <a:prstGeom prst="rect">
            <a:avLst/>
          </a:prstGeom>
        </p:spPr>
      </p:pic>
      <p:pic>
        <p:nvPicPr>
          <p:cNvPr id="14" name="図 13">
            <a:extLst>
              <a:ext uri="{FF2B5EF4-FFF2-40B4-BE49-F238E27FC236}">
                <a16:creationId xmlns:a16="http://schemas.microsoft.com/office/drawing/2014/main" id="{1A2BAAAA-C1A2-6012-BCFF-BBE21A9A2B3B}"/>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07176" y="4220571"/>
            <a:ext cx="1155747" cy="1155747"/>
          </a:xfrm>
          <a:prstGeom prst="rect">
            <a:avLst/>
          </a:prstGeom>
        </p:spPr>
      </p:pic>
      <p:pic>
        <p:nvPicPr>
          <p:cNvPr id="15" name="図 14">
            <a:extLst>
              <a:ext uri="{FF2B5EF4-FFF2-40B4-BE49-F238E27FC236}">
                <a16:creationId xmlns:a16="http://schemas.microsoft.com/office/drawing/2014/main" id="{65E58738-8477-FCBC-5A7F-6DF11F87A792}"/>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017736" y="2422814"/>
            <a:ext cx="707850" cy="1220677"/>
          </a:xfrm>
          <a:prstGeom prst="rect">
            <a:avLst/>
          </a:prstGeom>
        </p:spPr>
      </p:pic>
      <p:pic>
        <p:nvPicPr>
          <p:cNvPr id="16" name="図 15">
            <a:extLst>
              <a:ext uri="{FF2B5EF4-FFF2-40B4-BE49-F238E27FC236}">
                <a16:creationId xmlns:a16="http://schemas.microsoft.com/office/drawing/2014/main" id="{43B334EF-F555-DE25-1D7B-0397638BE994}"/>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123697" y="2442911"/>
            <a:ext cx="945248" cy="1166373"/>
          </a:xfrm>
          <a:prstGeom prst="rect">
            <a:avLst/>
          </a:prstGeom>
        </p:spPr>
      </p:pic>
      <p:pic>
        <p:nvPicPr>
          <p:cNvPr id="17" name="図 16">
            <a:extLst>
              <a:ext uri="{FF2B5EF4-FFF2-40B4-BE49-F238E27FC236}">
                <a16:creationId xmlns:a16="http://schemas.microsoft.com/office/drawing/2014/main" id="{47185BDD-7B61-7E77-FB17-22007998DC99}"/>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918064" y="4254198"/>
            <a:ext cx="1016421" cy="925193"/>
          </a:xfrm>
          <a:prstGeom prst="rect">
            <a:avLst/>
          </a:prstGeom>
        </p:spPr>
      </p:pic>
      <p:pic>
        <p:nvPicPr>
          <p:cNvPr id="18" name="図 17">
            <a:extLst>
              <a:ext uri="{FF2B5EF4-FFF2-40B4-BE49-F238E27FC236}">
                <a16:creationId xmlns:a16="http://schemas.microsoft.com/office/drawing/2014/main" id="{AAA3F07D-056E-1E6F-154C-D7BA98B417D9}"/>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9765338" y="4216673"/>
            <a:ext cx="780595" cy="1036350"/>
          </a:xfrm>
          <a:prstGeom prst="rect">
            <a:avLst/>
          </a:prstGeom>
        </p:spPr>
      </p:pic>
      <p:pic>
        <p:nvPicPr>
          <p:cNvPr id="19" name="図 18">
            <a:extLst>
              <a:ext uri="{FF2B5EF4-FFF2-40B4-BE49-F238E27FC236}">
                <a16:creationId xmlns:a16="http://schemas.microsoft.com/office/drawing/2014/main" id="{118CD775-07C1-4A5E-C6A0-8F17340FCECB}"/>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884935" y="2498953"/>
            <a:ext cx="886636" cy="1012490"/>
          </a:xfrm>
          <a:prstGeom prst="rect">
            <a:avLst/>
          </a:prstGeom>
        </p:spPr>
      </p:pic>
      <p:sp>
        <p:nvSpPr>
          <p:cNvPr id="20" name="テキスト ボックス 19"/>
          <p:cNvSpPr txBox="1"/>
          <p:nvPr/>
        </p:nvSpPr>
        <p:spPr>
          <a:xfrm>
            <a:off x="6021374" y="1785904"/>
            <a:ext cx="4807492" cy="605294"/>
          </a:xfrm>
          <a:prstGeom prst="rect">
            <a:avLst/>
          </a:prstGeom>
          <a:noFill/>
        </p:spPr>
        <p:txBody>
          <a:bodyPr wrap="square" rtlCol="0">
            <a:spAutoFit/>
          </a:bodyPr>
          <a:lstStyle/>
          <a:p>
            <a:pPr>
              <a:lnSpc>
                <a:spcPts val="2000"/>
              </a:lnSpc>
            </a:pPr>
            <a:r>
              <a:rPr lang="ja-JP" altLang="en-US" sz="1600" b="1" dirty="0"/>
              <a:t>②書きおこし</a:t>
            </a:r>
            <a:r>
              <a:rPr lang="en-US" altLang="ja-JP" sz="1600" b="1" dirty="0"/>
              <a:t>SD</a:t>
            </a:r>
            <a:r>
              <a:rPr lang="ja-JP" altLang="en-US" sz="1600" b="1" dirty="0"/>
              <a:t>キャラクターイラスト（全</a:t>
            </a:r>
            <a:r>
              <a:rPr lang="en-US" altLang="ja-JP" sz="1600" b="1" dirty="0"/>
              <a:t>12</a:t>
            </a:r>
            <a:r>
              <a:rPr lang="ja-JP" altLang="en-US" sz="1600" b="1" dirty="0"/>
              <a:t>種</a:t>
            </a:r>
            <a:r>
              <a:rPr lang="ja-JP" altLang="en-US" sz="1600" b="1" dirty="0" smtClean="0"/>
              <a:t>）</a:t>
            </a:r>
            <a:endParaRPr lang="en-US" altLang="ja-JP" sz="1600" b="1" dirty="0" smtClean="0"/>
          </a:p>
          <a:p>
            <a:pPr>
              <a:lnSpc>
                <a:spcPts val="2000"/>
              </a:lnSpc>
            </a:pPr>
            <a:r>
              <a:rPr lang="ja-JP" altLang="en-US" sz="1600" b="1" dirty="0"/>
              <a:t>　</a:t>
            </a:r>
            <a:r>
              <a:rPr lang="en-US" altLang="ja-JP" sz="1600" b="1" dirty="0" smtClean="0"/>
              <a:t>※</a:t>
            </a:r>
            <a:r>
              <a:rPr lang="ja-JP" altLang="en-US" sz="1400" b="1" dirty="0"/>
              <a:t>モノクロも別途制作・追加監修出しは可能</a:t>
            </a:r>
            <a:r>
              <a:rPr lang="ja-JP" altLang="en-US" sz="1400" b="1" dirty="0" smtClean="0"/>
              <a:t>です</a:t>
            </a:r>
            <a:endParaRPr lang="en-US" altLang="ja-JP" sz="1600" b="1" dirty="0" smtClean="0"/>
          </a:p>
        </p:txBody>
      </p:sp>
      <p:sp>
        <p:nvSpPr>
          <p:cNvPr id="21" name="テキスト ボックス 20"/>
          <p:cNvSpPr txBox="1"/>
          <p:nvPr/>
        </p:nvSpPr>
        <p:spPr>
          <a:xfrm>
            <a:off x="5055333" y="3642757"/>
            <a:ext cx="7034313" cy="334707"/>
          </a:xfrm>
          <a:prstGeom prst="rect">
            <a:avLst/>
          </a:prstGeom>
          <a:noFill/>
        </p:spPr>
        <p:txBody>
          <a:bodyPr wrap="square" rtlCol="0">
            <a:spAutoFit/>
          </a:bodyPr>
          <a:lstStyle/>
          <a:p>
            <a:pPr>
              <a:lnSpc>
                <a:spcPts val="2000"/>
              </a:lnSpc>
            </a:pPr>
            <a:r>
              <a:rPr lang="ja-JP" altLang="en-US" sz="1400" b="1" dirty="0"/>
              <a:t>（花）　　 （納豆）　　（コキア）　　（アート）　　（水族館）　　（動物園）　</a:t>
            </a:r>
            <a:endParaRPr lang="en-US" altLang="ja-JP" sz="1600" b="1" dirty="0"/>
          </a:p>
        </p:txBody>
      </p:sp>
      <p:sp>
        <p:nvSpPr>
          <p:cNvPr id="22" name="テキスト ボックス 21"/>
          <p:cNvSpPr txBox="1"/>
          <p:nvPr/>
        </p:nvSpPr>
        <p:spPr>
          <a:xfrm>
            <a:off x="5055332" y="5360628"/>
            <a:ext cx="7034313" cy="348813"/>
          </a:xfrm>
          <a:prstGeom prst="rect">
            <a:avLst/>
          </a:prstGeom>
          <a:noFill/>
        </p:spPr>
        <p:txBody>
          <a:bodyPr wrap="square" rtlCol="0">
            <a:spAutoFit/>
          </a:bodyPr>
          <a:lstStyle/>
          <a:p>
            <a:pPr>
              <a:lnSpc>
                <a:spcPts val="2000"/>
              </a:lnSpc>
            </a:pPr>
            <a:r>
              <a:rPr lang="ja-JP" altLang="en-US" sz="1400" b="1" dirty="0"/>
              <a:t>（花）　　  （花火）　　  （陶芸）　 　</a:t>
            </a:r>
            <a:r>
              <a:rPr lang="ja-JP" altLang="en-US" sz="1400" b="1" dirty="0" smtClean="0"/>
              <a:t>   </a:t>
            </a:r>
            <a:r>
              <a:rPr lang="ja-JP" altLang="en-US" sz="1400" b="1" dirty="0"/>
              <a:t>（紅葉）　 </a:t>
            </a:r>
            <a:r>
              <a:rPr lang="ja-JP" altLang="en-US" sz="1400" b="1" dirty="0" smtClean="0"/>
              <a:t>   </a:t>
            </a:r>
            <a:r>
              <a:rPr lang="ja-JP" altLang="en-US" sz="1400" b="1" dirty="0"/>
              <a:t> </a:t>
            </a:r>
            <a:r>
              <a:rPr lang="ja-JP" altLang="en-US" sz="1400" b="1" dirty="0" smtClean="0"/>
              <a:t> （</a:t>
            </a:r>
            <a:r>
              <a:rPr lang="ja-JP" altLang="en-US" sz="1400" b="1" dirty="0"/>
              <a:t>反物）　  </a:t>
            </a:r>
            <a:r>
              <a:rPr lang="ja-JP" altLang="en-US" sz="1400" b="1" dirty="0" smtClean="0"/>
              <a:t>   </a:t>
            </a:r>
            <a:r>
              <a:rPr lang="ja-JP" altLang="en-US" sz="1400" b="1" dirty="0"/>
              <a:t>（空港）　</a:t>
            </a:r>
            <a:endParaRPr lang="en-US" altLang="ja-JP" sz="1600" b="1" dirty="0"/>
          </a:p>
        </p:txBody>
      </p:sp>
      <p:sp>
        <p:nvSpPr>
          <p:cNvPr id="23" name="テキスト ボックス 22"/>
          <p:cNvSpPr txBox="1"/>
          <p:nvPr/>
        </p:nvSpPr>
        <p:spPr>
          <a:xfrm>
            <a:off x="974398" y="5463955"/>
            <a:ext cx="3275869" cy="348813"/>
          </a:xfrm>
          <a:prstGeom prst="rect">
            <a:avLst/>
          </a:prstGeom>
          <a:noFill/>
        </p:spPr>
        <p:txBody>
          <a:bodyPr wrap="square" rtlCol="0">
            <a:spAutoFit/>
          </a:bodyPr>
          <a:lstStyle/>
          <a:p>
            <a:pPr>
              <a:lnSpc>
                <a:spcPts val="2000"/>
              </a:lnSpc>
            </a:pPr>
            <a:r>
              <a:rPr lang="ja-JP" altLang="en-US" sz="1400" b="1" dirty="0"/>
              <a:t>（国営ひたち海浜公園のネモフィラ）　</a:t>
            </a:r>
            <a:endParaRPr lang="en-US" altLang="ja-JP" sz="1600" b="1" dirty="0"/>
          </a:p>
        </p:txBody>
      </p:sp>
      <p:sp>
        <p:nvSpPr>
          <p:cNvPr id="25" name="テキスト ボックス 24"/>
          <p:cNvSpPr txBox="1"/>
          <p:nvPr/>
        </p:nvSpPr>
        <p:spPr>
          <a:xfrm>
            <a:off x="7386428" y="6492945"/>
            <a:ext cx="6118012" cy="327526"/>
          </a:xfrm>
          <a:prstGeom prst="rect">
            <a:avLst/>
          </a:prstGeom>
          <a:noFill/>
        </p:spPr>
        <p:txBody>
          <a:bodyPr wrap="square" rtlCol="0">
            <a:spAutoFit/>
          </a:bodyPr>
          <a:lstStyle/>
          <a:p>
            <a:pPr>
              <a:lnSpc>
                <a:spcPts val="2000"/>
              </a:lnSpc>
            </a:pPr>
            <a:r>
              <a:rPr lang="en-US" altLang="ja-JP" sz="1200" b="1" dirty="0" smtClean="0"/>
              <a:t>©</a:t>
            </a:r>
            <a:r>
              <a:rPr lang="ja-JP" altLang="en-US" sz="1200" b="1" dirty="0" smtClean="0"/>
              <a:t>日向夏・イマジカインフォス／「薬屋のひとりごと」製作委員会</a:t>
            </a:r>
            <a:endParaRPr lang="en-US" altLang="ja-JP" sz="1400" b="1" dirty="0"/>
          </a:p>
        </p:txBody>
      </p:sp>
      <p:sp>
        <p:nvSpPr>
          <p:cNvPr id="26" name="テキスト ボックス 25">
            <a:extLst>
              <a:ext uri="{FF2B5EF4-FFF2-40B4-BE49-F238E27FC236}">
                <a16:creationId xmlns:a16="http://schemas.microsoft.com/office/drawing/2014/main" id="{5AA87A15-3A7A-B6FA-3D23-5733ED8D8AE3}"/>
              </a:ext>
            </a:extLst>
          </p:cNvPr>
          <p:cNvSpPr txBox="1"/>
          <p:nvPr/>
        </p:nvSpPr>
        <p:spPr>
          <a:xfrm>
            <a:off x="-1" y="57180"/>
            <a:ext cx="12192001" cy="416814"/>
          </a:xfrm>
          <a:prstGeom prst="rect">
            <a:avLst/>
          </a:prstGeom>
          <a:solidFill>
            <a:srgbClr val="006834"/>
          </a:solidFill>
        </p:spPr>
        <p:txBody>
          <a:bodyPr wrap="square" rtlCol="0" anchor="ctr">
            <a:noAutofit/>
          </a:bodyPr>
          <a:lstStyle/>
          <a:p>
            <a:pPr algn="ctr">
              <a:defRPr/>
            </a:pPr>
            <a:r>
              <a:rPr lang="en-US" altLang="ja-JP" sz="2000" b="1" dirty="0">
                <a:solidFill>
                  <a:prstClr val="white"/>
                </a:solidFill>
                <a:latin typeface="+mn-ea"/>
              </a:rPr>
              <a:t>IP</a:t>
            </a:r>
            <a:r>
              <a:rPr lang="ja-JP" altLang="en-US" sz="2000" b="1" dirty="0">
                <a:solidFill>
                  <a:prstClr val="white"/>
                </a:solidFill>
                <a:latin typeface="+mn-ea"/>
              </a:rPr>
              <a:t>コンテンツ活用土産品開発支援事業</a:t>
            </a:r>
            <a:r>
              <a:rPr lang="en-US" altLang="ja-JP" sz="2000" b="1" dirty="0">
                <a:solidFill>
                  <a:prstClr val="white"/>
                </a:solidFill>
                <a:latin typeface="+mn-ea"/>
              </a:rPr>
              <a:t>_</a:t>
            </a:r>
            <a:r>
              <a:rPr lang="ja-JP" altLang="en-US" sz="2000" b="1" dirty="0">
                <a:solidFill>
                  <a:prstClr val="white"/>
                </a:solidFill>
                <a:latin typeface="+mn-ea"/>
              </a:rPr>
              <a:t>商品に活用できるオリジナルイラスト</a:t>
            </a:r>
          </a:p>
        </p:txBody>
      </p:sp>
    </p:spTree>
    <p:extLst>
      <p:ext uri="{BB962C8B-B14F-4D97-AF65-F5344CB8AC3E}">
        <p14:creationId xmlns:p14="http://schemas.microsoft.com/office/powerpoint/2010/main" val="10676323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11268</TotalTime>
  <Words>783</Words>
  <Application>Microsoft Office PowerPoint</Application>
  <PresentationFormat>ワイド画面</PresentationFormat>
  <Paragraphs>60</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R07030634</dc:creator>
  <cp:lastModifiedBy>R07030634</cp:lastModifiedBy>
  <cp:revision>126</cp:revision>
  <cp:lastPrinted>2025-08-18T00:05:59Z</cp:lastPrinted>
  <dcterms:created xsi:type="dcterms:W3CDTF">2025-08-01T07:33:10Z</dcterms:created>
  <dcterms:modified xsi:type="dcterms:W3CDTF">2026-06-09T01:05:17Z</dcterms:modified>
</cp:coreProperties>
</file>